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  <p:sldMasterId id="2147484011" r:id="rId2"/>
    <p:sldMasterId id="2147484024" r:id="rId3"/>
    <p:sldMasterId id="2147484036" r:id="rId4"/>
    <p:sldMasterId id="2147484048" r:id="rId5"/>
    <p:sldMasterId id="2147484060" r:id="rId6"/>
  </p:sldMasterIdLst>
  <p:notesMasterIdLst>
    <p:notesMasterId r:id="rId28"/>
  </p:notesMasterIdLst>
  <p:sldIdLst>
    <p:sldId id="256" r:id="rId7"/>
    <p:sldId id="415" r:id="rId8"/>
    <p:sldId id="258" r:id="rId9"/>
    <p:sldId id="271" r:id="rId10"/>
    <p:sldId id="272" r:id="rId11"/>
    <p:sldId id="262" r:id="rId12"/>
    <p:sldId id="263" r:id="rId13"/>
    <p:sldId id="259" r:id="rId14"/>
    <p:sldId id="264" r:id="rId15"/>
    <p:sldId id="265" r:id="rId16"/>
    <p:sldId id="413" r:id="rId17"/>
    <p:sldId id="402" r:id="rId18"/>
    <p:sldId id="403" r:id="rId19"/>
    <p:sldId id="261" r:id="rId20"/>
    <p:sldId id="270" r:id="rId21"/>
    <p:sldId id="266" r:id="rId22"/>
    <p:sldId id="267" r:id="rId23"/>
    <p:sldId id="268" r:id="rId24"/>
    <p:sldId id="269" r:id="rId25"/>
    <p:sldId id="394" r:id="rId26"/>
    <p:sldId id="414" r:id="rId27"/>
  </p:sldIdLst>
  <p:sldSz cx="12192000" cy="6858000"/>
  <p:notesSz cx="6858000" cy="9144000"/>
  <p:embeddedFontLst>
    <p:embeddedFont>
      <p:font typeface="Agency FB" panose="020B0503020202020204" pitchFamily="34" charset="0"/>
      <p:regular r:id="rId29"/>
      <p:bold r:id="rId30"/>
    </p:embeddedFont>
    <p:embeddedFont>
      <p:font typeface="Algerian" panose="04020705040A02060702" pitchFamily="82" charset="0"/>
      <p:regular r:id="rId31"/>
    </p:embeddedFont>
    <p:embeddedFont>
      <p:font typeface="Aparajita" panose="02020603050405020304" pitchFamily="18" charset="0"/>
      <p:regular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Lucida Sans" panose="020B0602030504020204" pitchFamily="34" charset="0"/>
      <p:regular r:id="rId37"/>
      <p:bold r:id="rId38"/>
      <p:italic r:id="rId39"/>
      <p:boldItalic r:id="rId40"/>
    </p:embeddedFont>
    <p:embeddedFont>
      <p:font typeface="Times" panose="02020603050405020304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30" autoAdjust="0"/>
  </p:normalViewPr>
  <p:slideViewPr>
    <p:cSldViewPr snapToGrid="0" snapToObjects="1">
      <p:cViewPr varScale="1">
        <p:scale>
          <a:sx n="85" d="100"/>
          <a:sy n="85" d="100"/>
        </p:scale>
        <p:origin x="147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EF387A-3E9B-974F-BE09-FF3123AB2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E6E50-DDC5-7B4F-9BB5-DFF9A02FA5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0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F7344F-82A5-1A4C-9ACB-C5F81039E3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pitchFamily="-106" charset="-128"/>
                <a:cs typeface="ＭＳ Ｐゴシック" pitchFamily="-106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142E8C-B3F4-CE44-AB38-F03AE219B1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285A8-A1B7-5A42-9EFD-7ACD5E0D57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7CD6A-109A-494B-989E-F21875B9BAB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 of a Simple Systemic Grammar.</a:t>
            </a:r>
          </a:p>
        </p:txBody>
      </p:sp>
    </p:spTree>
    <p:extLst>
      <p:ext uri="{BB962C8B-B14F-4D97-AF65-F5344CB8AC3E}">
        <p14:creationId xmlns:p14="http://schemas.microsoft.com/office/powerpoint/2010/main" val="124631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762001"/>
            <a:ext cx="10566400" cy="532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EFAF5DE4-E1B2-44F6-B5AA-05B66F057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14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360" y="4956051"/>
            <a:ext cx="10363200" cy="9970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EC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360" y="5800351"/>
            <a:ext cx="85344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7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1655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EC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061" y="427342"/>
            <a:ext cx="9354927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EC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061" y="1596540"/>
            <a:ext cx="9354927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9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833015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EC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2002212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632075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2002212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632075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2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9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3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9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19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DF75-DA0C-4868-BC9A-D5559EE0D4C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3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4BEF-DB6C-4FE5-95F6-9CB7FD49A7F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45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405D-D825-41DC-AFD5-5540F511414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CBFC-62BA-44DA-85D6-665FF3AAF22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7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7088-E7B1-4E01-A042-0EF905B6FF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6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05C5-4E74-4494-B894-A0D9B75D01B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42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872-B4A4-495B-B214-C74F8F9BA3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33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F52-B12D-4269-8272-9601D76E944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6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1ED3-3EB0-4CC8-80A7-18FC0C61D2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96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96A0-3F88-4273-A7F2-4FE10975BC5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5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B61-86C8-4CEE-A983-FA80F97668F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66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06B-CA66-4704-A499-0EE08D947485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89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BE61-D578-4537-BBAE-A32CD7D28895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87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EB83-C4C0-4B3E-8B89-E9492F6FC214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9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41F0-CA56-4873-B6D9-5CABC7EDFEF4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2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391F-26C9-4236-812D-84C7A16324F0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1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E331-EE8A-448C-8B4C-6F3F010D9DEF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8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57A8-E995-46F6-962F-47BF0A6030F9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03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3F2-763D-49C9-8B8B-3ED466078B57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9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E47B-5F47-4227-B81C-B7F24863855C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75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FB41-944F-479E-8E4C-BA758DB89FF8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80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987-3C06-48C2-8DA1-2FC771E13927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5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06B-CA66-4704-A499-0EE08D947485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0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BE61-D578-4537-BBAE-A32CD7D28895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2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EB83-C4C0-4B3E-8B89-E9492F6FC214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5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41F0-CA56-4873-B6D9-5CABC7EDFEF4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6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391F-26C9-4236-812D-84C7A16324F0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87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E331-EE8A-448C-8B4C-6F3F010D9DEF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98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57A8-E995-46F6-962F-47BF0A6030F9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73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3F2-763D-49C9-8B8B-3ED466078B57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92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E47B-5F47-4227-B81C-B7F24863855C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87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FB41-944F-479E-8E4C-BA758DB89FF8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6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987-3C06-48C2-8DA1-2FC771E13927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86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681037"/>
            <a:ext cx="5187952" cy="1731963"/>
          </a:xfrm>
        </p:spPr>
        <p:txBody>
          <a:bodyPr/>
          <a:lstStyle>
            <a:lvl1pPr algn="ctr">
              <a:defRPr sz="42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3835400"/>
            <a:ext cx="5181600" cy="2235200"/>
          </a:xfrm>
        </p:spPr>
        <p:txBody>
          <a:bodyPr/>
          <a:lstStyle>
            <a:lvl1pPr marL="0" indent="0" algn="ctr">
              <a:spcBef>
                <a:spcPts val="12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52000" y="6273800"/>
            <a:ext cx="162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12000" y="6273800"/>
            <a:ext cx="2540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1041936" y="221091"/>
            <a:ext cx="3530065" cy="635750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73800"/>
            <a:ext cx="1020232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3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3400"/>
            <a:ext cx="113792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93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43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080000" cy="44958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752600"/>
            <a:ext cx="5080000" cy="44958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1280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702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7163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2311400"/>
            <a:ext cx="5386917" cy="39624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9" y="167163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9" y="2311400"/>
            <a:ext cx="5389033" cy="39624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312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592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58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6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1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05000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124201"/>
            <a:ext cx="4011084" cy="300196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84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0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8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8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1"/>
            <a:ext cx="1036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76701"/>
            <a:ext cx="1036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3400"/>
            <a:ext cx="91440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9088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39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7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0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508000"/>
            <a:ext cx="995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803400"/>
            <a:ext cx="103632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0" y="62738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738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67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408" y="433797"/>
            <a:ext cx="1158592" cy="1166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00" y="11667"/>
            <a:ext cx="1727200" cy="318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67" dirty="0">
                <a:solidFill>
                  <a:srgbClr val="A4001D"/>
                </a:solidFill>
                <a:latin typeface="+mn-lt"/>
              </a:rPr>
              <a:t>Dan Jurafsky</a:t>
            </a:r>
          </a:p>
        </p:txBody>
      </p:sp>
    </p:spTree>
    <p:extLst>
      <p:ext uri="{BB962C8B-B14F-4D97-AF65-F5344CB8AC3E}">
        <p14:creationId xmlns:p14="http://schemas.microsoft.com/office/powerpoint/2010/main" val="17283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377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667">
          <a:solidFill>
            <a:schemeClr val="tx1"/>
          </a:solidFill>
          <a:latin typeface="+mn-lt"/>
          <a:ea typeface="ＭＳ Ｐゴシック" pitchFamily="-65" charset="-128"/>
        </a:defRPr>
      </a:lvl2pPr>
      <a:lvl3pPr marL="1371566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667">
          <a:solidFill>
            <a:schemeClr val="tx1"/>
          </a:solidFill>
          <a:latin typeface="+mn-lt"/>
          <a:ea typeface="ＭＳ Ｐゴシック" pitchFamily="-65" charset="-128"/>
        </a:defRPr>
      </a:lvl3pPr>
      <a:lvl4pPr marL="1828754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285943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895528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6pPr>
      <a:lvl7pPr marL="3505112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7pPr>
      <a:lvl8pPr marL="4114697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8pPr>
      <a:lvl9pPr marL="4724282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13I-TuDcW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viereviewworld.com/wp-content/uploads/2014/11/chappie-movie-image-620x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968"/>
            <a:ext cx="12192000" cy="65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3839" y="261969"/>
            <a:ext cx="3740725" cy="2763864"/>
          </a:xfrm>
        </p:spPr>
        <p:txBody>
          <a:bodyPr/>
          <a:lstStyle/>
          <a:p>
            <a:pPr algn="r"/>
            <a:r>
              <a:rPr lang="en-US" sz="6000" cap="none" dirty="0">
                <a:cs typeface="Aparajita" panose="020B0604020202020204" pitchFamily="34" charset="0"/>
              </a:rPr>
              <a:t>Natural Language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0355" y="5652655"/>
            <a:ext cx="2080681" cy="1141846"/>
          </a:xfrm>
          <a:solidFill>
            <a:schemeClr val="tx2">
              <a:lumMod val="60000"/>
              <a:lumOff val="40000"/>
              <a:alpha val="30196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COMP 4230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Corbel"/>
              <a:cs typeface="Corbel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Fall 2024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8125-2C10-4FDA-9939-F8EA3BD4B0D8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gency FB" panose="020B0503020202020204" pitchFamily="34" charset="0"/>
              </a:rPr>
              <a:t>Ambiguity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153" y="1524000"/>
            <a:ext cx="10291156" cy="51308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orbel" panose="020B0503020204020204" pitchFamily="34" charset="0"/>
              </a:rPr>
              <a:t>A perhaps surprising fact about the six categories of linguistic knowledge is that most or all tasks in speech and language processing can be viewed as resolving 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ambiguity</a:t>
            </a:r>
            <a:r>
              <a:rPr lang="en-US" altLang="zh-TW" b="1" dirty="0">
                <a:latin typeface="Corbel" panose="020B0503020204020204" pitchFamily="34" charset="0"/>
              </a:rPr>
              <a:t> </a:t>
            </a:r>
            <a:r>
              <a:rPr lang="en-US" altLang="zh-TW" dirty="0">
                <a:latin typeface="Corbel" panose="020B0503020204020204" pitchFamily="34" charset="0"/>
              </a:rPr>
              <a:t>at one of these levels. 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We say some input is ambiguous</a:t>
            </a:r>
          </a:p>
          <a:p>
            <a:pPr lvl="1"/>
            <a:r>
              <a:rPr lang="en-US" altLang="zh-TW" dirty="0">
                <a:latin typeface="Corbel" panose="020B0503020204020204" pitchFamily="34" charset="0"/>
              </a:rPr>
              <a:t>if there are multiple alternative linguistic structures than can be built for it.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The spoken sentence, </a:t>
            </a:r>
            <a:r>
              <a:rPr lang="en-US" altLang="zh-TW" i="1" dirty="0">
                <a:latin typeface="Corbel" panose="020B0503020204020204" pitchFamily="34" charset="0"/>
              </a:rPr>
              <a:t>I made her duck, </a:t>
            </a:r>
            <a:r>
              <a:rPr lang="en-US" altLang="zh-TW" dirty="0">
                <a:latin typeface="Corbel" panose="020B0503020204020204" pitchFamily="34" charset="0"/>
              </a:rPr>
              <a:t>has five different meanings.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(1) 	I cooked waterfowl for her.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(2) 	I cooked waterfowl belonging to her.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(3) 	I created the (plaster?) duck she owns.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(4) 	I caused her to quickly lower her head or body.</a:t>
            </a:r>
          </a:p>
          <a:p>
            <a:pPr marL="685800" lvl="1" indent="-412750">
              <a:buNone/>
              <a:tabLst>
                <a:tab pos="685800" algn="l"/>
              </a:tabLst>
            </a:pPr>
            <a:r>
              <a:rPr lang="en-US" altLang="zh-TW" dirty="0">
                <a:latin typeface="Corbel" panose="020B0503020204020204" pitchFamily="34" charset="0"/>
              </a:rPr>
              <a:t>(5) 	I waved my magic wand and turned her into undifferentiated waterfowl.</a:t>
            </a:r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30400" y="508000"/>
            <a:ext cx="9956800" cy="990600"/>
          </a:xfrm>
        </p:spPr>
        <p:txBody>
          <a:bodyPr/>
          <a:lstStyle/>
          <a:p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Ambiguity makes NLP hard:</a:t>
            </a:r>
            <a:b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“Crash blossoms”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1" y="2311400"/>
            <a:ext cx="8439151" cy="3759200"/>
          </a:xfrm>
        </p:spPr>
        <p:txBody>
          <a:bodyPr/>
          <a:lstStyle/>
          <a:p>
            <a:pPr>
              <a:spcBef>
                <a:spcPts val="533"/>
              </a:spcBef>
              <a:buNone/>
            </a:pPr>
            <a:r>
              <a:rPr lang="en-US" dirty="0">
                <a:cs typeface="Calibri"/>
              </a:rPr>
              <a:t>Violinist Linked to JAL Crash Blossoms</a:t>
            </a:r>
          </a:p>
          <a:p>
            <a:pPr>
              <a:spcBef>
                <a:spcPts val="533"/>
              </a:spcBef>
              <a:buNone/>
            </a:pPr>
            <a:r>
              <a:rPr lang="en-US" dirty="0">
                <a:ea typeface="Arial" pitchFamily="-106" charset="0"/>
                <a:cs typeface="Calibri"/>
              </a:rPr>
              <a:t>Teacher Strikes Idle Kids</a:t>
            </a:r>
            <a:endParaRPr lang="en-US" dirty="0">
              <a:latin typeface="Calibri"/>
              <a:ea typeface="Arial" pitchFamily="-106" charset="0"/>
              <a:cs typeface="Calibri"/>
            </a:endParaRPr>
          </a:p>
          <a:p>
            <a:pPr>
              <a:spcBef>
                <a:spcPts val="533"/>
              </a:spcBef>
              <a:buNone/>
            </a:pPr>
            <a:r>
              <a:rPr lang="en-US" dirty="0">
                <a:latin typeface="Calibri"/>
                <a:ea typeface="Times New Roman" pitchFamily="-106" charset="0"/>
                <a:cs typeface="Calibri"/>
              </a:rPr>
              <a:t>Red Tape Holds Up New Bridges</a:t>
            </a:r>
          </a:p>
          <a:p>
            <a:pPr>
              <a:spcBef>
                <a:spcPts val="533"/>
              </a:spcBef>
              <a:buNone/>
            </a:pPr>
            <a:r>
              <a:rPr lang="en-US" dirty="0">
                <a:latin typeface="Calibri"/>
                <a:ea typeface="Times New Roman" pitchFamily="-106" charset="0"/>
                <a:cs typeface="Calibri"/>
              </a:rPr>
              <a:t>Hospitals Are Sued by 7 Foot Doctors</a:t>
            </a:r>
          </a:p>
          <a:p>
            <a:pPr>
              <a:spcBef>
                <a:spcPts val="533"/>
              </a:spcBef>
              <a:buNone/>
            </a:pPr>
            <a:r>
              <a:rPr lang="en-US" dirty="0">
                <a:latin typeface="Calibri"/>
                <a:ea typeface="Arial" pitchFamily="-106" charset="0"/>
                <a:cs typeface="Calibri"/>
              </a:rPr>
              <a:t>Juvenile Court to Try Shooting Defendant</a:t>
            </a:r>
          </a:p>
          <a:p>
            <a:pPr>
              <a:spcBef>
                <a:spcPts val="533"/>
              </a:spcBef>
              <a:buNone/>
            </a:pPr>
            <a:r>
              <a:rPr lang="en-US" dirty="0">
                <a:latin typeface="Calibri"/>
                <a:ea typeface="Arial" pitchFamily="-106" charset="0"/>
                <a:cs typeface="Calibri"/>
              </a:rPr>
              <a:t>Local High School Dropouts Cut in Half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448800" y="482600"/>
            <a:ext cx="2438400" cy="1828800"/>
            <a:chOff x="6183619" y="2581834"/>
            <a:chExt cx="1828800" cy="1828800"/>
          </a:xfrm>
        </p:grpSpPr>
        <p:sp>
          <p:nvSpPr>
            <p:cNvPr id="7" name="16-Point Star 6"/>
            <p:cNvSpPr/>
            <p:nvPr/>
          </p:nvSpPr>
          <p:spPr>
            <a:xfrm>
              <a:off x="6183619" y="2581834"/>
              <a:ext cx="1828800" cy="1828800"/>
            </a:xfrm>
            <a:prstGeom prst="star16">
              <a:avLst/>
            </a:prstGeom>
            <a:solidFill>
              <a:srgbClr val="FFCC66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200" dirty="0">
                <a:solidFill>
                  <a:srgbClr val="FF8700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7655" name="TextBox 7"/>
            <p:cNvSpPr txBox="1">
              <a:spLocks noChangeArrowheads="1"/>
            </p:cNvSpPr>
            <p:nvPr/>
          </p:nvSpPr>
          <p:spPr bwMode="auto">
            <a:xfrm rot="1200000">
              <a:off x="6534313" y="2705716"/>
              <a:ext cx="117243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>
                  <a:solidFill>
                    <a:srgbClr val="984807"/>
                  </a:solidFill>
                  <a:latin typeface="Calibri" pitchFamily="-106" charset="0"/>
                  <a:ea typeface="ＭＳ Ｐゴシック" charset="0"/>
                </a:rPr>
                <a:t>100%</a:t>
              </a:r>
              <a:br>
                <a:rPr lang="en-US" sz="4800" dirty="0">
                  <a:solidFill>
                    <a:srgbClr val="984807"/>
                  </a:solidFill>
                  <a:latin typeface="Calibri" pitchFamily="-106" charset="0"/>
                  <a:ea typeface="ＭＳ Ｐゴシック" charset="0"/>
                </a:rPr>
              </a:br>
              <a:r>
                <a:rPr lang="en-US" sz="4800" dirty="0">
                  <a:solidFill>
                    <a:srgbClr val="984807"/>
                  </a:solidFill>
                  <a:latin typeface="Calibri" pitchFamily="-106" charset="0"/>
                  <a:ea typeface="ＭＳ Ｐゴシック" charset="0"/>
                </a:rPr>
                <a:t>REAL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5C509-311E-4852-8BD7-B0A6037F1E27}"/>
              </a:ext>
            </a:extLst>
          </p:cNvPr>
          <p:cNvGrpSpPr/>
          <p:nvPr/>
        </p:nvGrpSpPr>
        <p:grpSpPr>
          <a:xfrm>
            <a:off x="508000" y="1600201"/>
            <a:ext cx="3957560" cy="2235199"/>
            <a:chOff x="508000" y="1600201"/>
            <a:chExt cx="3957560" cy="2235199"/>
          </a:xfrm>
        </p:grpSpPr>
        <p:sp>
          <p:nvSpPr>
            <p:cNvPr id="4" name="Rounded Rectangle 3"/>
            <p:cNvSpPr/>
            <p:nvPr/>
          </p:nvSpPr>
          <p:spPr>
            <a:xfrm>
              <a:off x="508000" y="1694637"/>
              <a:ext cx="3688080" cy="21407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867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391" y="1600201"/>
              <a:ext cx="3471143" cy="543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933" b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non-standard English</a:t>
              </a:r>
              <a:endParaRPr lang="en-US" sz="2933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760" y="2177547"/>
              <a:ext cx="386080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Great job @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justinbieber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! Were SOO PROUD of what 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youve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 accomplished! U taught us 2 #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neversaynever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 &amp; you yourself should never give up either♥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19FE8E-E280-4A3E-BFA3-E4606DA805C9}"/>
              </a:ext>
            </a:extLst>
          </p:cNvPr>
          <p:cNvGrpSpPr/>
          <p:nvPr/>
        </p:nvGrpSpPr>
        <p:grpSpPr>
          <a:xfrm>
            <a:off x="8199120" y="1600201"/>
            <a:ext cx="3688080" cy="2235199"/>
            <a:chOff x="8199120" y="1600201"/>
            <a:chExt cx="3688080" cy="2235199"/>
          </a:xfrm>
        </p:grpSpPr>
        <p:sp>
          <p:nvSpPr>
            <p:cNvPr id="6" name="Rounded Rectangle 5"/>
            <p:cNvSpPr/>
            <p:nvPr/>
          </p:nvSpPr>
          <p:spPr>
            <a:xfrm>
              <a:off x="8199120" y="1694637"/>
              <a:ext cx="3688080" cy="21407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867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81843" y="1600201"/>
              <a:ext cx="132440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idioms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9120" y="2346325"/>
              <a:ext cx="3688080" cy="14052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dark horse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get cold feet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lose face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throw in the towel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E8EB7-5663-47AE-992D-5A8F19C329A1}"/>
              </a:ext>
            </a:extLst>
          </p:cNvPr>
          <p:cNvGrpSpPr/>
          <p:nvPr/>
        </p:nvGrpSpPr>
        <p:grpSpPr>
          <a:xfrm>
            <a:off x="508000" y="3931047"/>
            <a:ext cx="3688080" cy="2241154"/>
            <a:chOff x="508000" y="3931047"/>
            <a:chExt cx="3688080" cy="2241154"/>
          </a:xfrm>
        </p:grpSpPr>
        <p:sp>
          <p:nvSpPr>
            <p:cNvPr id="16" name="Rounded Rectangle 15"/>
            <p:cNvSpPr/>
            <p:nvPr/>
          </p:nvSpPr>
          <p:spPr>
            <a:xfrm>
              <a:off x="508000" y="4034533"/>
              <a:ext cx="3688080" cy="21376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867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1173" y="3931047"/>
              <a:ext cx="210987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neologisms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000" y="4560211"/>
              <a:ext cx="3688080" cy="14052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unfriend</a:t>
              </a:r>
              <a:endParaRPr lang="en-US" sz="2133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Retweet</a:t>
              </a:r>
              <a:endParaRPr lang="en-US" sz="2133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bromance</a:t>
              </a:r>
              <a:endParaRPr lang="en-US" sz="2133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EE0EAE-2993-4098-85F8-D9F33A723C94}"/>
              </a:ext>
            </a:extLst>
          </p:cNvPr>
          <p:cNvGrpSpPr/>
          <p:nvPr/>
        </p:nvGrpSpPr>
        <p:grpSpPr>
          <a:xfrm>
            <a:off x="8199120" y="3863381"/>
            <a:ext cx="3872653" cy="2292107"/>
            <a:chOff x="8199120" y="3863381"/>
            <a:chExt cx="3872653" cy="2292107"/>
          </a:xfrm>
        </p:grpSpPr>
        <p:sp>
          <p:nvSpPr>
            <p:cNvPr id="24" name="Rounded Rectangle 23"/>
            <p:cNvSpPr/>
            <p:nvPr/>
          </p:nvSpPr>
          <p:spPr>
            <a:xfrm>
              <a:off x="8199120" y="4014725"/>
              <a:ext cx="3688080" cy="21407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867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31201" y="3863381"/>
              <a:ext cx="345100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tricky entity names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31200" y="4616161"/>
              <a:ext cx="3740573" cy="1179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Where is </a:t>
              </a:r>
              <a:r>
                <a:rPr lang="en-US" sz="2133" i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A Bug’s Life</a:t>
              </a: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 playing …</a:t>
              </a:r>
              <a:endParaRPr lang="en-US" sz="2133" i="1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  <a:p>
              <a:pPr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133" i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Let It Be</a:t>
              </a: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 was recorded …</a:t>
              </a:r>
            </a:p>
            <a:p>
              <a:pPr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… a mutation on the </a:t>
              </a:r>
              <a:r>
                <a:rPr lang="en-US" sz="2133" i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for</a:t>
              </a: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 gene …</a:t>
              </a:r>
              <a:endParaRPr lang="en-US" sz="2133" i="1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A776EF-A5AA-4465-8E8D-1E82274F2A98}"/>
              </a:ext>
            </a:extLst>
          </p:cNvPr>
          <p:cNvGrpSpPr/>
          <p:nvPr/>
        </p:nvGrpSpPr>
        <p:grpSpPr>
          <a:xfrm>
            <a:off x="4439920" y="3867654"/>
            <a:ext cx="3688080" cy="2266445"/>
            <a:chOff x="4439920" y="3867654"/>
            <a:chExt cx="3688080" cy="2266445"/>
          </a:xfrm>
        </p:grpSpPr>
        <p:sp>
          <p:nvSpPr>
            <p:cNvPr id="28" name="Rounded Rectangle 27"/>
            <p:cNvSpPr/>
            <p:nvPr/>
          </p:nvSpPr>
          <p:spPr>
            <a:xfrm>
              <a:off x="4439920" y="3996431"/>
              <a:ext cx="3688080" cy="21376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867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5200" y="3867654"/>
              <a:ext cx="3135154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world knowledge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9920" y="4633237"/>
              <a:ext cx="3688080" cy="8000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Mary and Sue are sisters.</a:t>
              </a:r>
            </a:p>
            <a:p>
              <a:pPr algn="ctr"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Mary and Sue are mothers.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12800" y="6233174"/>
            <a:ext cx="49909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ＭＳ Ｐゴシック" charset="0"/>
              </a:rPr>
              <a:t>But that’s what makes it fun!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EF443E-C8BE-4C92-B416-0A7651310932}"/>
              </a:ext>
            </a:extLst>
          </p:cNvPr>
          <p:cNvGrpSpPr/>
          <p:nvPr/>
        </p:nvGrpSpPr>
        <p:grpSpPr>
          <a:xfrm>
            <a:off x="4283327" y="1594247"/>
            <a:ext cx="3860800" cy="2241153"/>
            <a:chOff x="4283327" y="1594247"/>
            <a:chExt cx="3860800" cy="2241153"/>
          </a:xfrm>
        </p:grpSpPr>
        <p:sp>
          <p:nvSpPr>
            <p:cNvPr id="5" name="Rounded Rectangle 4"/>
            <p:cNvSpPr/>
            <p:nvPr/>
          </p:nvSpPr>
          <p:spPr>
            <a:xfrm>
              <a:off x="4391237" y="1694637"/>
              <a:ext cx="3688080" cy="214076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867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8800" y="1594247"/>
              <a:ext cx="363715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segmentation issues</a:t>
              </a:r>
            </a:p>
          </p:txBody>
        </p:sp>
        <p:grpSp>
          <p:nvGrpSpPr>
            <p:cNvPr id="83999" name="Group 80"/>
            <p:cNvGrpSpPr>
              <a:grpSpLocks/>
            </p:cNvGrpSpPr>
            <p:nvPr/>
          </p:nvGrpSpPr>
          <p:grpSpPr bwMode="auto">
            <a:xfrm>
              <a:off x="4384927" y="2583947"/>
              <a:ext cx="3673727" cy="711200"/>
              <a:chOff x="3686175" y="2535809"/>
              <a:chExt cx="1774825" cy="33726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686175" y="2535809"/>
                <a:ext cx="182101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97307" y="2535809"/>
                <a:ext cx="237523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159901" y="2535809"/>
                <a:ext cx="493520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678494" y="2535809"/>
                <a:ext cx="328573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029500" y="2535809"/>
                <a:ext cx="431500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686175" y="2727808"/>
                <a:ext cx="182101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897307" y="2727808"/>
                <a:ext cx="484283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413259" y="2727808"/>
                <a:ext cx="593808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029500" y="2727808"/>
                <a:ext cx="431500" cy="145262"/>
              </a:xfrm>
              <a:prstGeom prst="rect">
                <a:avLst/>
              </a:prstGeom>
              <a:solidFill>
                <a:srgbClr val="7A9F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867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83327" y="2514601"/>
              <a:ext cx="3860800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the New York-New Haven Railroad</a:t>
              </a:r>
            </a:p>
            <a:p>
              <a:pPr algn="ctr" defTabSz="1219170" fontAlgn="base">
                <a:spcBef>
                  <a:spcPts val="4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the New York-New Haven Railroad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10160000" cy="990600"/>
          </a:xfrm>
        </p:spPr>
        <p:txBody>
          <a:bodyPr/>
          <a:lstStyle/>
          <a:p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Why else is natural language understanding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progress on this problem…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task is difficult!  What tools do we need?</a:t>
            </a:r>
          </a:p>
          <a:p>
            <a:pPr lvl="1"/>
            <a:r>
              <a:rPr lang="en-US" dirty="0"/>
              <a:t>Knowledge about language</a:t>
            </a:r>
          </a:p>
          <a:p>
            <a:pPr lvl="1"/>
            <a:r>
              <a:rPr lang="en-US" dirty="0"/>
              <a:t>Knowledge about the world</a:t>
            </a:r>
          </a:p>
          <a:p>
            <a:pPr lvl="1"/>
            <a:r>
              <a:rPr lang="en-US" dirty="0"/>
              <a:t>A way to combine knowledge sources</a:t>
            </a:r>
          </a:p>
          <a:p>
            <a:r>
              <a:rPr lang="en-US" dirty="0"/>
              <a:t>How we generally do this:</a:t>
            </a:r>
            <a:endParaRPr lang="en-US" altLang="ja-JP" dirty="0"/>
          </a:p>
          <a:p>
            <a:pPr lvl="1"/>
            <a:r>
              <a:rPr lang="en-US" dirty="0"/>
              <a:t>probabilistic models built from language data</a:t>
            </a:r>
          </a:p>
          <a:p>
            <a:pPr lvl="2"/>
            <a:r>
              <a:rPr lang="en-US" dirty="0"/>
              <a:t>P(“</a:t>
            </a:r>
            <a:r>
              <a:rPr lang="en-US" altLang="ja-JP" dirty="0" err="1"/>
              <a:t>maison</a:t>
            </a:r>
            <a:r>
              <a:rPr lang="en-US" altLang="ja-JP" dirty="0"/>
              <a:t>” </a:t>
            </a:r>
            <a:r>
              <a:rPr lang="en-US" altLang="ja-JP" dirty="0">
                <a:sym typeface="Symbol" charset="0"/>
              </a:rPr>
              <a:t> “house”)   </a:t>
            </a:r>
            <a:r>
              <a:rPr lang="en-US" altLang="ja-JP" dirty="0">
                <a:solidFill>
                  <a:srgbClr val="008000"/>
                </a:solidFill>
                <a:sym typeface="Symbol" charset="0"/>
              </a:rPr>
              <a:t>high</a:t>
            </a:r>
          </a:p>
          <a:p>
            <a:pPr lvl="2"/>
            <a:r>
              <a:rPr lang="en-US" dirty="0">
                <a:sym typeface="Symbol" charset="0"/>
              </a:rPr>
              <a:t>P(“</a:t>
            </a:r>
            <a:r>
              <a:rPr lang="en-US" altLang="ja-JP" dirty="0" err="1">
                <a:sym typeface="Symbol" charset="0"/>
              </a:rPr>
              <a:t>L’avocat</a:t>
            </a:r>
            <a:r>
              <a:rPr lang="en-US" altLang="ja-JP" dirty="0">
                <a:sym typeface="Symbol" charset="0"/>
              </a:rPr>
              <a:t> </a:t>
            </a:r>
            <a:r>
              <a:rPr lang="en-US" altLang="ja-JP" dirty="0" err="1">
                <a:sym typeface="Symbol" charset="0"/>
              </a:rPr>
              <a:t>général</a:t>
            </a:r>
            <a:r>
              <a:rPr lang="en-US" altLang="ja-JP" dirty="0">
                <a:sym typeface="Symbol" charset="0"/>
              </a:rPr>
              <a:t>”  “the general avocado”)   </a:t>
            </a:r>
            <a:r>
              <a:rPr lang="en-US" altLang="ja-JP" dirty="0">
                <a:solidFill>
                  <a:srgbClr val="008000"/>
                </a:solidFill>
                <a:sym typeface="Symbol" charset="0"/>
              </a:rPr>
              <a:t>low</a:t>
            </a:r>
            <a:endParaRPr lang="en-US" altLang="ja-JP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Luckily, rough text features can often do half the job</a:t>
            </a:r>
            <a:r>
              <a:rPr lang="en-US" altLang="ja-JP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Canned discourse (think Chinese Room…)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Template systems: fill in blanks in pre-made sentence schemas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Systemic Grammars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Representation of sentences as collections of functions.  Rules allow mapping from functions to grammatical forms. (Halliday, 1985)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Comes from a branch of linguistics called Systemic-Functional Linguistics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Functional Unification Grammars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Represents sentences as feature structures that can be combined and altered to produce sentences. (Kay, 1979)</a:t>
            </a:r>
          </a:p>
        </p:txBody>
      </p:sp>
    </p:spTree>
    <p:extLst>
      <p:ext uri="{BB962C8B-B14F-4D97-AF65-F5344CB8AC3E}">
        <p14:creationId xmlns:p14="http://schemas.microsoft.com/office/powerpoint/2010/main" val="10485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152400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23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NLG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Choice Issues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5257800" y="12954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Communicative Goal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8382000" y="1295400"/>
            <a:ext cx="2133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Knowledge Base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248400" y="2284414"/>
            <a:ext cx="3352800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Discourse Planner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200">
                <a:solidFill>
                  <a:srgbClr val="000000"/>
                </a:solidFill>
              </a:rPr>
              <a:t> Mechanisms for building </a:t>
            </a:r>
            <a:r>
              <a:rPr lang="en-US" altLang="en-US" sz="1200">
                <a:solidFill>
                  <a:srgbClr val="333399"/>
                </a:solidFill>
              </a:rPr>
              <a:t>Discourse Structures</a:t>
            </a:r>
            <a:r>
              <a:rPr lang="en-US" altLang="en-US" sz="120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   - Text schemata; Rhetorical Relations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200">
                <a:solidFill>
                  <a:srgbClr val="000000"/>
                </a:solidFill>
              </a:rPr>
              <a:t> </a:t>
            </a:r>
            <a:r>
              <a:rPr lang="en-US" altLang="en-US" sz="1200">
                <a:solidFill>
                  <a:srgbClr val="333399"/>
                </a:solidFill>
              </a:rPr>
              <a:t>Content Selection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324600" y="4800600"/>
            <a:ext cx="3276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       Surface Realizer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200">
                <a:solidFill>
                  <a:srgbClr val="000000"/>
                </a:solidFill>
              </a:rPr>
              <a:t> Approaches: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     - Systemic Grammar;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      - Functional Unification Grammar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6477000" y="6172200"/>
            <a:ext cx="2819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Natural Language Output</a:t>
            </a: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6858000" y="3810000"/>
            <a:ext cx="2133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Microplanning</a:t>
            </a: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133600" y="31242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Lexical Selection</a:t>
            </a: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2133600" y="23622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Context Selection</a:t>
            </a:r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133600" y="1600200"/>
            <a:ext cx="24384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Discourse Structure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1981200" y="4114800"/>
            <a:ext cx="2895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Sentence Structure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200">
                <a:solidFill>
                  <a:srgbClr val="000000"/>
                </a:solidFill>
              </a:rPr>
              <a:t>referring expressions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200">
                <a:solidFill>
                  <a:srgbClr val="000000"/>
                </a:solidFill>
              </a:rPr>
              <a:t>aggregation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629400" y="1905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89916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79248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79248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79248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4876800" y="403860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4572000" y="2743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572000" y="19050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4572000" y="2667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8305800" y="3276600"/>
            <a:ext cx="141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Output from DP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7848601" y="4267200"/>
            <a:ext cx="1071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Input to SR</a:t>
            </a:r>
          </a:p>
        </p:txBody>
      </p:sp>
    </p:spTree>
    <p:extLst>
      <p:ext uri="{BB962C8B-B14F-4D97-AF65-F5344CB8AC3E}">
        <p14:creationId xmlns:p14="http://schemas.microsoft.com/office/powerpoint/2010/main" val="12036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/>
      <p:bldP spid="72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Systemic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Mood Layer (interpersonal meta-function)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Describes the interaction between the sentence writer and reader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Transitivity Layer (ideational meta-function)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Identifies items such as who the actors are and what the goals are for the sentence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Identifies the type of process being performed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Theme Layer (textual meta-function)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</a:rPr>
              <a:t>Tries to fit the expression with a given theme and reference</a:t>
            </a:r>
          </a:p>
        </p:txBody>
      </p:sp>
    </p:spTree>
    <p:extLst>
      <p:ext uri="{BB962C8B-B14F-4D97-AF65-F5344CB8AC3E}">
        <p14:creationId xmlns:p14="http://schemas.microsoft.com/office/powerpoint/2010/main" val="412565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Figure 20-2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683895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24000" y="6488113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40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52400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/>
              <a:t>Figure 20-2 From “”Speech and Language Processing”, Daniel Jurafsky &amp; James H. Martin, Prentice Hall, 2000.</a:t>
            </a:r>
          </a:p>
        </p:txBody>
      </p:sp>
    </p:spTree>
    <p:extLst>
      <p:ext uri="{BB962C8B-B14F-4D97-AF65-F5344CB8AC3E}">
        <p14:creationId xmlns:p14="http://schemas.microsoft.com/office/powerpoint/2010/main" val="8189448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concept of </a:t>
            </a:r>
            <a:r>
              <a:rPr lang="en-US" altLang="en-US" i="1" dirty="0">
                <a:latin typeface="Agency FB" panose="020B0503020202020204" pitchFamily="34" charset="0"/>
              </a:rPr>
              <a:t>dialect</a:t>
            </a:r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3124200" y="2514600"/>
            <a:ext cx="7086600" cy="3352800"/>
            <a:chOff x="1008" y="1584"/>
            <a:chExt cx="4464" cy="2112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08" y="1776"/>
              <a:ext cx="2016" cy="192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1296" y="2016"/>
              <a:ext cx="864" cy="8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1392" y="2304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1776" y="1968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2112" y="2400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>
              <a:off x="1584" y="1872"/>
              <a:ext cx="1872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552" y="1584"/>
              <a:ext cx="1920" cy="8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FF"/>
                  </a:solidFill>
                  <a:latin typeface="Corbel" panose="020B0503020204020204" pitchFamily="34" charset="0"/>
                </a:rPr>
                <a:t>Dialects used by different speech communities</a:t>
              </a:r>
              <a:endParaRPr lang="es-ES" altLang="en-US" sz="28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2400" y="2016"/>
              <a:ext cx="1104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>
              <a:off x="1680" y="2160"/>
              <a:ext cx="1776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2352" y="2256"/>
              <a:ext cx="1248" cy="7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3840" y="3072"/>
              <a:ext cx="1296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FF"/>
                  </a:solidFill>
                  <a:latin typeface="Corbel" panose="020B0503020204020204" pitchFamily="34" charset="0"/>
                </a:rPr>
                <a:t>Language</a:t>
              </a:r>
              <a:endParaRPr lang="es-ES" altLang="en-US" sz="28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H="1">
              <a:off x="2112" y="3264"/>
              <a:ext cx="1680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4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concept of </a:t>
            </a:r>
            <a:r>
              <a:rPr lang="en-US" alt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</a:rPr>
              <a:t>register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3124200" y="2819400"/>
            <a:ext cx="32004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62800" y="2514600"/>
            <a:ext cx="3048000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Registers: Uses of language in different contexts</a:t>
            </a:r>
            <a:endParaRPr lang="es-ES" altLang="en-US" sz="28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315200" y="4953001"/>
            <a:ext cx="25908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Language</a:t>
            </a:r>
            <a:endParaRPr lang="es-ES" altLang="en-US" sz="28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4267200" y="41148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4800600" y="3124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5867400" y="41910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791200" y="4648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5105400" y="2895600"/>
            <a:ext cx="18288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4343400" y="2971800"/>
            <a:ext cx="27432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4572000" y="3124200"/>
            <a:ext cx="2438400" cy="1066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5715000" y="3276600"/>
            <a:ext cx="137160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6172200" y="3505200"/>
            <a:ext cx="99060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6096000" y="3702050"/>
            <a:ext cx="1066800" cy="10223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4800600" y="5181600"/>
            <a:ext cx="274320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9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F487-A6B5-49B3-AFBF-3B78CA67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5B04-9F26-479A-B77A-728CB5FC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 Moroney Chapter 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828800" y="279400"/>
            <a:ext cx="9956800" cy="71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Language Technology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1DFD06-09CF-48E5-AC7A-51227A72409D}"/>
              </a:ext>
            </a:extLst>
          </p:cNvPr>
          <p:cNvGrpSpPr/>
          <p:nvPr/>
        </p:nvGrpSpPr>
        <p:grpSpPr>
          <a:xfrm>
            <a:off x="355602" y="1818958"/>
            <a:ext cx="3556001" cy="3986891"/>
            <a:chOff x="355602" y="1818958"/>
            <a:chExt cx="3556001" cy="3986891"/>
          </a:xfrm>
        </p:grpSpPr>
        <p:sp>
          <p:nvSpPr>
            <p:cNvPr id="5" name="Rectangle 4"/>
            <p:cNvSpPr/>
            <p:nvPr/>
          </p:nvSpPr>
          <p:spPr>
            <a:xfrm>
              <a:off x="355602" y="2581975"/>
              <a:ext cx="3505199" cy="954448"/>
            </a:xfrm>
            <a:prstGeom prst="rect">
              <a:avLst/>
            </a:prstGeom>
            <a:solidFill>
              <a:srgbClr val="DEF1DE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5602" y="3733800"/>
              <a:ext cx="3505199" cy="954448"/>
            </a:xfrm>
            <a:prstGeom prst="rect">
              <a:avLst/>
            </a:prstGeom>
            <a:solidFill>
              <a:srgbClr val="DEF1DE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5602" y="4851401"/>
              <a:ext cx="3505199" cy="954448"/>
            </a:xfrm>
            <a:prstGeom prst="rect">
              <a:avLst/>
            </a:prstGeom>
            <a:solidFill>
              <a:srgbClr val="DEF1DE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604" name="TextBox 26"/>
            <p:cNvSpPr txBox="1">
              <a:spLocks noChangeArrowheads="1"/>
            </p:cNvSpPr>
            <p:nvPr/>
          </p:nvSpPr>
          <p:spPr bwMode="auto">
            <a:xfrm>
              <a:off x="355602" y="3733800"/>
              <a:ext cx="2968057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Part-of-speech (POS) tagging</a:t>
              </a:r>
            </a:p>
          </p:txBody>
        </p:sp>
        <p:sp>
          <p:nvSpPr>
            <p:cNvPr id="67607" name="TextBox 29"/>
            <p:cNvSpPr txBox="1">
              <a:spLocks noChangeArrowheads="1"/>
            </p:cNvSpPr>
            <p:nvPr/>
          </p:nvSpPr>
          <p:spPr bwMode="auto">
            <a:xfrm>
              <a:off x="457202" y="4851400"/>
              <a:ext cx="3264676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Named entity recognition (NER)</a:t>
              </a:r>
            </a:p>
          </p:txBody>
        </p:sp>
        <p:sp>
          <p:nvSpPr>
            <p:cNvPr id="67615" name="TextBox 38"/>
            <p:cNvSpPr txBox="1">
              <a:spLocks noChangeArrowheads="1"/>
            </p:cNvSpPr>
            <p:nvPr/>
          </p:nvSpPr>
          <p:spPr bwMode="auto">
            <a:xfrm>
              <a:off x="406401" y="1818958"/>
              <a:ext cx="32914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ctr"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mostly solved</a:t>
              </a:r>
            </a:p>
          </p:txBody>
        </p:sp>
        <p:sp>
          <p:nvSpPr>
            <p:cNvPr id="67618" name="TextBox 41"/>
            <p:cNvSpPr txBox="1">
              <a:spLocks noChangeArrowheads="1"/>
            </p:cNvSpPr>
            <p:nvPr/>
          </p:nvSpPr>
          <p:spPr bwMode="auto">
            <a:xfrm>
              <a:off x="457201" y="2548465"/>
              <a:ext cx="1778000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Spam detection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84576" y="2940973"/>
              <a:ext cx="2252136" cy="23874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Let’s go to Agra!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803100" y="3224609"/>
              <a:ext cx="2216677" cy="22696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Buy V1AGRA …</a:t>
              </a:r>
            </a:p>
          </p:txBody>
        </p:sp>
        <p:sp>
          <p:nvSpPr>
            <p:cNvPr id="67678" name="Rectangle 45"/>
            <p:cNvSpPr>
              <a:spLocks noChangeArrowheads="1"/>
            </p:cNvSpPr>
            <p:nvPr/>
          </p:nvSpPr>
          <p:spPr bwMode="auto">
            <a:xfrm>
              <a:off x="3166538" y="2730934"/>
              <a:ext cx="4060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8000"/>
                  </a:solidFill>
                  <a:latin typeface="Zapf Dingbats" charset="0"/>
                  <a:ea typeface="ＭＳ Ｐゴシック" charset="0"/>
                  <a:cs typeface="Zapf Dingbats" charset="0"/>
                </a:rPr>
                <a:t>✓</a:t>
              </a:r>
              <a:endParaRPr lang="en-US" sz="2400" dirty="0">
                <a:solidFill>
                  <a:srgbClr val="008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679" name="Rectangle 46"/>
            <p:cNvSpPr>
              <a:spLocks noChangeArrowheads="1"/>
            </p:cNvSpPr>
            <p:nvPr/>
          </p:nvSpPr>
          <p:spPr bwMode="auto">
            <a:xfrm>
              <a:off x="3177175" y="3083496"/>
              <a:ext cx="4409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Zapf Dingbats" charset="0"/>
                  <a:ea typeface="ＭＳ Ｐゴシック" charset="0"/>
                  <a:cs typeface="Zapf Dingbats" charset="0"/>
                </a:rPr>
                <a:t>✗</a:t>
              </a:r>
              <a:endPara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7203" y="4345686"/>
              <a:ext cx="3454400" cy="20319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67" dirty="0">
                  <a:solidFill>
                    <a:prstClr val="black"/>
                  </a:solidFill>
                  <a:latin typeface="Calibri"/>
                  <a:cs typeface="Times New Roman"/>
                </a:rPr>
                <a:t>Colorless   green   ideas   sleep   furiously.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0110" y="4142485"/>
              <a:ext cx="2873164" cy="166688"/>
            </a:xfrm>
            <a:prstGeom prst="rect">
              <a:avLst/>
            </a:prstGeom>
            <a:solidFill>
              <a:srgbClr val="DEF1DE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     ADJ         ADJ    NOUN  VERB      ADV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6400" y="5442239"/>
              <a:ext cx="3454400" cy="26201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67" dirty="0">
                  <a:solidFill>
                    <a:prstClr val="black"/>
                  </a:solidFill>
                  <a:latin typeface="Calibri"/>
                  <a:cs typeface="Times New Roman"/>
                </a:rPr>
                <a:t>Einstein met with UN officials in Princeton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5497" y="5276153"/>
              <a:ext cx="2875491" cy="166687"/>
            </a:xfrm>
            <a:prstGeom prst="rect">
              <a:avLst/>
            </a:prstGeom>
            <a:solidFill>
              <a:srgbClr val="DEF1DE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PERSON              ORG                      LOC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C96C59-35A0-4259-AEA6-486CC85B686C}"/>
              </a:ext>
            </a:extLst>
          </p:cNvPr>
          <p:cNvGrpSpPr/>
          <p:nvPr/>
        </p:nvGrpSpPr>
        <p:grpSpPr>
          <a:xfrm>
            <a:off x="4064000" y="990601"/>
            <a:ext cx="4064001" cy="5832435"/>
            <a:chOff x="4064000" y="990601"/>
            <a:chExt cx="4064001" cy="5832435"/>
          </a:xfrm>
        </p:grpSpPr>
        <p:sp>
          <p:nvSpPr>
            <p:cNvPr id="6" name="Rectangle 5"/>
            <p:cNvSpPr/>
            <p:nvPr/>
          </p:nvSpPr>
          <p:spPr>
            <a:xfrm>
              <a:off x="4064001" y="1532111"/>
              <a:ext cx="4063999" cy="954448"/>
            </a:xfrm>
            <a:prstGeom prst="rect">
              <a:avLst/>
            </a:prstGeom>
            <a:solidFill>
              <a:srgbClr val="FFFDD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64001" y="2548995"/>
              <a:ext cx="4063999" cy="812800"/>
            </a:xfrm>
            <a:prstGeom prst="rect">
              <a:avLst/>
            </a:prstGeom>
            <a:solidFill>
              <a:srgbClr val="FFFDD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69927" y="3408706"/>
              <a:ext cx="4057813" cy="731495"/>
            </a:xfrm>
            <a:prstGeom prst="rect">
              <a:avLst/>
            </a:prstGeom>
            <a:solidFill>
              <a:srgbClr val="FFFDD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4001" y="4219223"/>
              <a:ext cx="4063999" cy="711199"/>
            </a:xfrm>
            <a:prstGeom prst="rect">
              <a:avLst/>
            </a:prstGeom>
            <a:solidFill>
              <a:srgbClr val="FFFDD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4000" y="5970410"/>
              <a:ext cx="4064000" cy="8509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64001" y="5002126"/>
              <a:ext cx="4063999" cy="895791"/>
            </a:xfrm>
            <a:prstGeom prst="rect">
              <a:avLst/>
            </a:prstGeom>
            <a:solidFill>
              <a:srgbClr val="FFFDD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602" name="TextBox 24"/>
            <p:cNvSpPr txBox="1">
              <a:spLocks noChangeArrowheads="1"/>
            </p:cNvSpPr>
            <p:nvPr/>
          </p:nvSpPr>
          <p:spPr bwMode="auto">
            <a:xfrm>
              <a:off x="4165602" y="2514600"/>
              <a:ext cx="2404954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Coreference resolution</a:t>
              </a:r>
            </a:p>
          </p:txBody>
        </p:sp>
        <p:sp>
          <p:nvSpPr>
            <p:cNvPr id="67605" name="TextBox 27"/>
            <p:cNvSpPr txBox="1">
              <a:spLocks noChangeArrowheads="1"/>
            </p:cNvSpPr>
            <p:nvPr/>
          </p:nvSpPr>
          <p:spPr bwMode="auto">
            <a:xfrm>
              <a:off x="4064000" y="3327400"/>
              <a:ext cx="3352800" cy="35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000000"/>
                  </a:solidFill>
                  <a:latin typeface="Calibri" charset="0"/>
                </a:rPr>
                <a:t>Word sense disambiguation (WSD)</a:t>
              </a:r>
            </a:p>
          </p:txBody>
        </p:sp>
        <p:sp>
          <p:nvSpPr>
            <p:cNvPr id="67608" name="TextBox 30"/>
            <p:cNvSpPr txBox="1">
              <a:spLocks noChangeArrowheads="1"/>
            </p:cNvSpPr>
            <p:nvPr/>
          </p:nvSpPr>
          <p:spPr bwMode="auto">
            <a:xfrm>
              <a:off x="4165601" y="4241800"/>
              <a:ext cx="882357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Parsing</a:t>
              </a:r>
            </a:p>
          </p:txBody>
        </p:sp>
        <p:sp>
          <p:nvSpPr>
            <p:cNvPr id="67610" name="TextBox 32"/>
            <p:cNvSpPr txBox="1">
              <a:spLocks noChangeArrowheads="1"/>
            </p:cNvSpPr>
            <p:nvPr/>
          </p:nvSpPr>
          <p:spPr bwMode="auto">
            <a:xfrm>
              <a:off x="4205283" y="5902942"/>
              <a:ext cx="2951428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Information extraction (IE)</a:t>
              </a:r>
            </a:p>
          </p:txBody>
        </p:sp>
        <p:sp>
          <p:nvSpPr>
            <p:cNvPr id="67611" name="TextBox 33"/>
            <p:cNvSpPr txBox="1">
              <a:spLocks noChangeArrowheads="1"/>
            </p:cNvSpPr>
            <p:nvPr/>
          </p:nvSpPr>
          <p:spPr bwMode="auto">
            <a:xfrm>
              <a:off x="4165602" y="4953000"/>
              <a:ext cx="2650919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Machine translation (MT)</a:t>
              </a:r>
            </a:p>
          </p:txBody>
        </p:sp>
        <p:sp>
          <p:nvSpPr>
            <p:cNvPr id="67613" name="TextBox 36"/>
            <p:cNvSpPr txBox="1">
              <a:spLocks noChangeArrowheads="1"/>
            </p:cNvSpPr>
            <p:nvPr/>
          </p:nvSpPr>
          <p:spPr bwMode="auto">
            <a:xfrm>
              <a:off x="4165602" y="1498600"/>
              <a:ext cx="1995739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Sentiment analysis</a:t>
              </a:r>
            </a:p>
          </p:txBody>
        </p:sp>
        <p:sp>
          <p:nvSpPr>
            <p:cNvPr id="67616" name="TextBox 39"/>
            <p:cNvSpPr txBox="1">
              <a:spLocks noChangeArrowheads="1"/>
            </p:cNvSpPr>
            <p:nvPr/>
          </p:nvSpPr>
          <p:spPr bwMode="auto">
            <a:xfrm>
              <a:off x="4368801" y="990601"/>
              <a:ext cx="32914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ctr"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making good progress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28786" y="6313313"/>
              <a:ext cx="2441724" cy="40639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defTabSz="60958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Times New Roman"/>
                </a:rPr>
                <a:t>You’re invited to our dinner party, Friday May 27 at 8:30</a:t>
              </a:r>
            </a:p>
          </p:txBody>
        </p:sp>
        <p:pic>
          <p:nvPicPr>
            <p:cNvPr id="67673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75" y="6256158"/>
              <a:ext cx="385368" cy="25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7181287" y="6211711"/>
              <a:ext cx="751980" cy="461963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Times New Roman"/>
                </a:rPr>
                <a:t>Party</a:t>
              </a:r>
              <a:b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Times New Roman"/>
                </a:rPr>
              </a:br>
              <a: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Times New Roman"/>
                </a:rPr>
                <a:t>May 27</a:t>
              </a:r>
              <a:b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Times New Roman"/>
                </a:rPr>
              </a:br>
              <a:r>
                <a:rPr lang="en-US" sz="1200" dirty="0">
                  <a:solidFill>
                    <a:srgbClr val="0000FF"/>
                  </a:solidFill>
                  <a:latin typeface="Calibri"/>
                  <a:cs typeface="Times New Roman"/>
                </a:rPr>
                <a:t>add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flipV="1">
              <a:off x="7343984" y="6821311"/>
              <a:ext cx="216747" cy="1725"/>
            </a:xfrm>
            <a:prstGeom prst="line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504545" y="1901227"/>
              <a:ext cx="2849880" cy="206973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Best roast chicken in San Francisco!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504545" y="2209800"/>
              <a:ext cx="2849880" cy="2032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The waiter ignored us for 20 minutes.</a:t>
              </a:r>
            </a:p>
          </p:txBody>
        </p:sp>
        <p:pic>
          <p:nvPicPr>
            <p:cNvPr id="67630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825" y="1803401"/>
              <a:ext cx="367904" cy="25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1" name="Picture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495825" y="2209800"/>
              <a:ext cx="366889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4"/>
            <p:cNvSpPr/>
            <p:nvPr/>
          </p:nvSpPr>
          <p:spPr>
            <a:xfrm>
              <a:off x="4470400" y="3095525"/>
              <a:ext cx="3520440" cy="196167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Carter told Mubarak he shouldn’t run again.</a:t>
              </a:r>
            </a:p>
          </p:txBody>
        </p:sp>
        <p:sp>
          <p:nvSpPr>
            <p:cNvPr id="100" name="Arc 99"/>
            <p:cNvSpPr/>
            <p:nvPr/>
          </p:nvSpPr>
          <p:spPr>
            <a:xfrm>
              <a:off x="4775200" y="2955393"/>
              <a:ext cx="1422400" cy="304800"/>
            </a:xfrm>
            <a:prstGeom prst="arc">
              <a:avLst>
                <a:gd name="adj1" fmla="val 10822610"/>
                <a:gd name="adj2" fmla="val 0"/>
              </a:avLst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Arc 100"/>
            <p:cNvSpPr/>
            <p:nvPr/>
          </p:nvSpPr>
          <p:spPr>
            <a:xfrm>
              <a:off x="5689601" y="2977972"/>
              <a:ext cx="501649" cy="383821"/>
            </a:xfrm>
            <a:prstGeom prst="arc">
              <a:avLst>
                <a:gd name="adj1" fmla="val 10830349"/>
                <a:gd name="adj2" fmla="val 10"/>
              </a:avLst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7635" name="Picture 10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6800" y="3835400"/>
              <a:ext cx="508000" cy="2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/>
            <p:cNvSpPr/>
            <p:nvPr/>
          </p:nvSpPr>
          <p:spPr>
            <a:xfrm>
              <a:off x="4165600" y="3736084"/>
              <a:ext cx="30480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Times New Roman"/>
                </a:rPr>
                <a:t>I need new batteries for my </a:t>
              </a:r>
              <a:r>
                <a:rPr lang="en-US" sz="1600" b="1" i="1" dirty="0">
                  <a:solidFill>
                    <a:srgbClr val="FF0000"/>
                  </a:solidFill>
                  <a:latin typeface="Calibri"/>
                  <a:cs typeface="Times New Roman"/>
                </a:rPr>
                <a:t>mouse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  <a:cs typeface="Times New Roman"/>
                </a:rPr>
                <a:t>.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43136" y="5575613"/>
              <a:ext cx="3476865" cy="22070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The 13</a:t>
              </a:r>
              <a:r>
                <a:rPr lang="en-US" sz="1333" baseline="30000" dirty="0">
                  <a:solidFill>
                    <a:prstClr val="black"/>
                  </a:solidFill>
                  <a:latin typeface="Calibri"/>
                  <a:cs typeface="Times New Roman"/>
                </a:rPr>
                <a:t>th</a:t>
              </a: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 Shanghai International Film Festival…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65600" y="5310278"/>
              <a:ext cx="2754485" cy="19252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333" dirty="0">
                  <a:solidFill>
                    <a:srgbClr val="000000"/>
                  </a:solidFill>
                  <a:latin typeface="Calibri"/>
                  <a:ea typeface="新細明體" panose="02020300000000000000" pitchFamily="18" charset="-120"/>
                  <a:cs typeface="Times New Roman"/>
                </a:rPr>
                <a:t>第</a:t>
              </a:r>
              <a:r>
                <a:rPr lang="en-US" altLang="zh-TW" sz="1333" dirty="0">
                  <a:solidFill>
                    <a:srgbClr val="000000"/>
                  </a:solidFill>
                  <a:latin typeface="Calibri"/>
                  <a:ea typeface="新細明體" panose="02020300000000000000" pitchFamily="18" charset="-120"/>
                  <a:cs typeface="Times New Roman"/>
                </a:rPr>
                <a:t>13</a:t>
              </a:r>
              <a:r>
                <a:rPr lang="zh-TW" altLang="en-US" sz="1333" dirty="0">
                  <a:solidFill>
                    <a:srgbClr val="000000"/>
                  </a:solidFill>
                  <a:latin typeface="Calibri"/>
                  <a:ea typeface="新細明體" panose="02020300000000000000" pitchFamily="18" charset="-120"/>
                  <a:cs typeface="Times New Roman"/>
                </a:rPr>
                <a:t>届上海国际电影节开幕</a:t>
              </a:r>
              <a:r>
                <a:rPr lang="en-US" altLang="zh-TW" sz="1333" dirty="0">
                  <a:solidFill>
                    <a:srgbClr val="000000"/>
                  </a:solidFill>
                  <a:latin typeface="Calibri"/>
                  <a:ea typeface="新細明體" panose="02020300000000000000" pitchFamily="18" charset="-120"/>
                  <a:cs typeface="Times New Roman"/>
                </a:rPr>
                <a:t>…</a:t>
              </a:r>
              <a:endParaRPr lang="zh-TW" altLang="en-US" sz="1333" dirty="0">
                <a:solidFill>
                  <a:srgbClr val="000000"/>
                </a:solidFill>
                <a:latin typeface="Calibri"/>
                <a:ea typeface="新細明體" panose="02020300000000000000" pitchFamily="18" charset="-120"/>
                <a:cs typeface="Times New Roman"/>
              </a:endParaRPr>
            </a:p>
          </p:txBody>
        </p:sp>
        <p:sp>
          <p:nvSpPr>
            <p:cNvPr id="110" name="Right Arrow 109"/>
            <p:cNvSpPr/>
            <p:nvPr/>
          </p:nvSpPr>
          <p:spPr>
            <a:xfrm>
              <a:off x="7179732" y="5310896"/>
              <a:ext cx="289413" cy="18335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80000" y="4707467"/>
              <a:ext cx="2946400" cy="2032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Times New Roman"/>
                </a:rPr>
                <a:t>I can see Alcatraz from the window!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10800000">
              <a:off x="7010402" y="4612389"/>
              <a:ext cx="124884" cy="79375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6887633" y="4612389"/>
              <a:ext cx="127000" cy="79375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>
              <a:off x="6815669" y="4533013"/>
              <a:ext cx="198967" cy="79375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6649510" y="4525605"/>
              <a:ext cx="158751" cy="173567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0800000">
              <a:off x="6616702" y="4455225"/>
              <a:ext cx="198967" cy="77788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6292852" y="4455224"/>
              <a:ext cx="323849" cy="236539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5969002" y="4455224"/>
              <a:ext cx="647700" cy="236539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0800000">
              <a:off x="6413502" y="4375850"/>
              <a:ext cx="198967" cy="79375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0800000">
              <a:off x="6214535" y="4296475"/>
              <a:ext cx="198967" cy="79375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767919" y="4379024"/>
              <a:ext cx="645583" cy="312739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5486401" y="4302824"/>
              <a:ext cx="723900" cy="446976"/>
            </a:xfrm>
            <a:prstGeom prst="line">
              <a:avLst/>
            </a:prstGeom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 descr="BU009519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565" y="3429000"/>
              <a:ext cx="587436" cy="5842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7B79B5-B0E9-40E9-9861-7FA6E0A84922}"/>
              </a:ext>
            </a:extLst>
          </p:cNvPr>
          <p:cNvGrpSpPr/>
          <p:nvPr/>
        </p:nvGrpSpPr>
        <p:grpSpPr>
          <a:xfrm>
            <a:off x="8345783" y="1498601"/>
            <a:ext cx="3947818" cy="4775199"/>
            <a:chOff x="8345783" y="1498601"/>
            <a:chExt cx="3947818" cy="4775199"/>
          </a:xfrm>
        </p:grpSpPr>
        <p:sp>
          <p:nvSpPr>
            <p:cNvPr id="67614" name="TextBox 37"/>
            <p:cNvSpPr txBox="1">
              <a:spLocks noChangeArrowheads="1"/>
            </p:cNvSpPr>
            <p:nvPr/>
          </p:nvSpPr>
          <p:spPr bwMode="auto">
            <a:xfrm>
              <a:off x="8345783" y="5181600"/>
              <a:ext cx="293670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>
                  <a:solidFill>
                    <a:srgbClr val="000000"/>
                  </a:solidFill>
                  <a:latin typeface="Calibri" charset="0"/>
                </a:rPr>
                <a:t>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96583" y="2040469"/>
              <a:ext cx="3708399" cy="952500"/>
            </a:xfrm>
            <a:prstGeom prst="rect">
              <a:avLst/>
            </a:prstGeom>
            <a:solidFill>
              <a:srgbClr val="F0DCD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02227" y="3103261"/>
              <a:ext cx="3708399" cy="954448"/>
            </a:xfrm>
            <a:prstGeom prst="rect">
              <a:avLst/>
            </a:prstGeom>
            <a:solidFill>
              <a:srgbClr val="F0DCD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02231" y="4134549"/>
              <a:ext cx="3708399" cy="954448"/>
            </a:xfrm>
            <a:prstGeom prst="rect">
              <a:avLst/>
            </a:prstGeom>
            <a:solidFill>
              <a:srgbClr val="F0DCD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02231" y="5321299"/>
              <a:ext cx="3708399" cy="952501"/>
            </a:xfrm>
            <a:prstGeom prst="rect">
              <a:avLst/>
            </a:prstGeom>
            <a:solidFill>
              <a:srgbClr val="F0DCD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617" name="TextBox 40"/>
            <p:cNvSpPr txBox="1">
              <a:spLocks noChangeArrowheads="1"/>
            </p:cNvSpPr>
            <p:nvPr/>
          </p:nvSpPr>
          <p:spPr bwMode="auto">
            <a:xfrm>
              <a:off x="8432801" y="1498601"/>
              <a:ext cx="32914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ctr"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still really hard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636000" y="4456376"/>
              <a:ext cx="1758949" cy="1584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The Dow Jones is up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940801" y="4851400"/>
              <a:ext cx="1589383" cy="20818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Housing prices rose</a:t>
              </a:r>
            </a:p>
          </p:txBody>
        </p:sp>
        <p:sp>
          <p:nvSpPr>
            <p:cNvPr id="114" name="Right Arrow 113"/>
            <p:cNvSpPr/>
            <p:nvPr/>
          </p:nvSpPr>
          <p:spPr>
            <a:xfrm>
              <a:off x="10595801" y="4614862"/>
              <a:ext cx="239183" cy="16668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997966" y="4506103"/>
              <a:ext cx="1022349" cy="41355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Economy is good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518192" y="2413529"/>
              <a:ext cx="3165808" cy="40587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Q. How effective is ibuprofen in reducing fever in patients with acute febrile illness?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541047" y="3494278"/>
              <a:ext cx="2828924" cy="203613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XYZ acquired ABC yesterday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541047" y="3719986"/>
              <a:ext cx="2828924" cy="20780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ABC has been taken over by XYZ</a:t>
              </a:r>
            </a:p>
          </p:txBody>
        </p:sp>
        <p:sp>
          <p:nvSpPr>
            <p:cNvPr id="151" name="Rectangular Callout 150"/>
            <p:cNvSpPr/>
            <p:nvPr/>
          </p:nvSpPr>
          <p:spPr>
            <a:xfrm>
              <a:off x="9314643" y="5359401"/>
              <a:ext cx="2739540" cy="277577"/>
            </a:xfrm>
            <a:prstGeom prst="wedgeRectCallout">
              <a:avLst>
                <a:gd name="adj1" fmla="val -67569"/>
                <a:gd name="adj2" fmla="val 96660"/>
              </a:avLst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/>
                </a:rPr>
                <a:t>Where is Citizen Kane playing in SF? </a:t>
              </a:r>
            </a:p>
          </p:txBody>
        </p:sp>
        <p:sp>
          <p:nvSpPr>
            <p:cNvPr id="152" name="Rectangular Callout 151"/>
            <p:cNvSpPr/>
            <p:nvPr/>
          </p:nvSpPr>
          <p:spPr>
            <a:xfrm>
              <a:off x="9248465" y="5765801"/>
              <a:ext cx="2286424" cy="436393"/>
            </a:xfrm>
            <a:prstGeom prst="wedgeRectCallout">
              <a:avLst>
                <a:gd name="adj1" fmla="val 63386"/>
                <a:gd name="adj2" fmla="val -39734"/>
              </a:avLst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/>
                </a:rPr>
                <a:t>Castro Theatre at 7:30. Do you want a ticket?</a:t>
              </a:r>
            </a:p>
          </p:txBody>
        </p:sp>
        <p:pic>
          <p:nvPicPr>
            <p:cNvPr id="67666" name="Picture 15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8398364" y="5787474"/>
              <a:ext cx="506219" cy="38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8737600" y="4648200"/>
              <a:ext cx="1727200" cy="2032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prstClr val="black"/>
                  </a:solidFill>
                  <a:latin typeface="Calibri"/>
                  <a:cs typeface="Times New Roman"/>
                </a:rPr>
                <a:t>The S&amp;P500 jumped</a:t>
              </a:r>
            </a:p>
          </p:txBody>
        </p:sp>
        <p:pic>
          <p:nvPicPr>
            <p:cNvPr id="3" name="Picture 2" descr="skd186802sdc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9384" y="5427661"/>
              <a:ext cx="544217" cy="584200"/>
            </a:xfrm>
            <a:prstGeom prst="rect">
              <a:avLst/>
            </a:prstGeom>
          </p:spPr>
        </p:pic>
        <p:sp>
          <p:nvSpPr>
            <p:cNvPr id="67603" name="TextBox 25"/>
            <p:cNvSpPr txBox="1">
              <a:spLocks noChangeArrowheads="1"/>
            </p:cNvSpPr>
            <p:nvPr/>
          </p:nvSpPr>
          <p:spPr bwMode="auto">
            <a:xfrm>
              <a:off x="8357072" y="2006600"/>
              <a:ext cx="2612062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Question answering (QA)</a:t>
              </a:r>
            </a:p>
          </p:txBody>
        </p:sp>
        <p:sp>
          <p:nvSpPr>
            <p:cNvPr id="67606" name="TextBox 28"/>
            <p:cNvSpPr txBox="1">
              <a:spLocks noChangeArrowheads="1"/>
            </p:cNvSpPr>
            <p:nvPr/>
          </p:nvSpPr>
          <p:spPr bwMode="auto">
            <a:xfrm>
              <a:off x="8357074" y="3022600"/>
              <a:ext cx="1267719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Paraphrase</a:t>
              </a:r>
            </a:p>
          </p:txBody>
        </p:sp>
        <p:sp>
          <p:nvSpPr>
            <p:cNvPr id="67609" name="TextBox 31"/>
            <p:cNvSpPr txBox="1">
              <a:spLocks noChangeArrowheads="1"/>
            </p:cNvSpPr>
            <p:nvPr/>
          </p:nvSpPr>
          <p:spPr bwMode="auto">
            <a:xfrm>
              <a:off x="8345784" y="4078101"/>
              <a:ext cx="1645194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Summarization</a:t>
              </a:r>
            </a:p>
          </p:txBody>
        </p:sp>
        <p:sp>
          <p:nvSpPr>
            <p:cNvPr id="67612" name="TextBox 34"/>
            <p:cNvSpPr txBox="1">
              <a:spLocks noChangeArrowheads="1"/>
            </p:cNvSpPr>
            <p:nvPr/>
          </p:nvSpPr>
          <p:spPr bwMode="auto">
            <a:xfrm>
              <a:off x="8345785" y="5226757"/>
              <a:ext cx="795411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defTabSz="60958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67" dirty="0">
                  <a:solidFill>
                    <a:srgbClr val="000000"/>
                  </a:solidFill>
                  <a:latin typeface="Calibri" charset="0"/>
                </a:rPr>
                <a:t>Dialog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1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Stanford's class on NLP</a:t>
            </a:r>
            <a:endParaRPr lang="en-US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Teaches key theory and methods for statistical NLP:</a:t>
            </a:r>
          </a:p>
          <a:p>
            <a:pPr lvl="1"/>
            <a:r>
              <a:rPr lang="en-US" sz="2400" dirty="0"/>
              <a:t>Viterbi</a:t>
            </a:r>
          </a:p>
          <a:p>
            <a:pPr lvl="1"/>
            <a:r>
              <a:rPr lang="fr-FR" sz="2400" dirty="0"/>
              <a:t>Naï</a:t>
            </a:r>
            <a:r>
              <a:rPr lang="en-US" sz="2400" dirty="0" err="1"/>
              <a:t>ve</a:t>
            </a:r>
            <a:r>
              <a:rPr lang="en-US" sz="2400" dirty="0"/>
              <a:t> Bayes, </a:t>
            </a:r>
            <a:r>
              <a:rPr lang="en-US" sz="2400" dirty="0" err="1"/>
              <a:t>Maxent</a:t>
            </a:r>
            <a:r>
              <a:rPr lang="en-US" sz="2400" dirty="0"/>
              <a:t> classifiers</a:t>
            </a:r>
          </a:p>
          <a:p>
            <a:pPr lvl="1"/>
            <a:r>
              <a:rPr lang="en-US" sz="2400" dirty="0"/>
              <a:t>N-gram language modeling</a:t>
            </a:r>
          </a:p>
          <a:p>
            <a:pPr lvl="1"/>
            <a:r>
              <a:rPr lang="en-US" sz="2400" dirty="0"/>
              <a:t>Statistical Parsing</a:t>
            </a:r>
          </a:p>
          <a:p>
            <a:pPr lvl="1"/>
            <a:r>
              <a:rPr lang="en-US" sz="2400" dirty="0"/>
              <a:t>Inverted index, </a:t>
            </a:r>
            <a:r>
              <a:rPr lang="en-US" sz="2400" dirty="0" err="1"/>
              <a:t>tf-idf</a:t>
            </a:r>
            <a:r>
              <a:rPr lang="en-US" sz="2400" dirty="0"/>
              <a:t>,  vector models of meaning</a:t>
            </a:r>
          </a:p>
          <a:p>
            <a:r>
              <a:rPr lang="en-US" sz="2667" dirty="0"/>
              <a:t>For practical, robust real-world applications</a:t>
            </a:r>
          </a:p>
          <a:p>
            <a:pPr lvl="1"/>
            <a:r>
              <a:rPr lang="en-US" sz="2400" dirty="0"/>
              <a:t>Information extraction</a:t>
            </a:r>
          </a:p>
          <a:p>
            <a:pPr lvl="1"/>
            <a:r>
              <a:rPr lang="en-US" sz="2400" dirty="0"/>
              <a:t>Spelling correction</a:t>
            </a:r>
          </a:p>
          <a:p>
            <a:pPr lvl="1"/>
            <a:r>
              <a:rPr lang="en-US" sz="2400" dirty="0"/>
              <a:t>Information retrieval</a:t>
            </a:r>
          </a:p>
          <a:p>
            <a:pPr lvl="1"/>
            <a:r>
              <a:rPr lang="en-US" sz="2400" dirty="0"/>
              <a:t>Sentiment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6D015-EC4D-4F8F-9301-55EBFB3FBC30}"/>
              </a:ext>
            </a:extLst>
          </p:cNvPr>
          <p:cNvSpPr txBox="1"/>
          <p:nvPr/>
        </p:nvSpPr>
        <p:spPr>
          <a:xfrm>
            <a:off x="6999316" y="5201022"/>
            <a:ext cx="4652364" cy="13849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+mn-lt"/>
              </a:rPr>
              <a:t>Needed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Simple linear algebra (vectors, matrices)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Basic probability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Java or Python programming</a:t>
            </a:r>
          </a:p>
        </p:txBody>
      </p:sp>
    </p:spTree>
    <p:extLst>
      <p:ext uri="{BB962C8B-B14F-4D97-AF65-F5344CB8AC3E}">
        <p14:creationId xmlns:p14="http://schemas.microsoft.com/office/powerpoint/2010/main" val="26717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Introduction to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3080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Corbel" panose="020B0503020204020204" pitchFamily="34" charset="0"/>
              </a:rPr>
              <a:t>An Introduction to Natural Language Processing, Computational Linguistics, and Speech Recognition</a:t>
            </a:r>
            <a:r>
              <a:rPr lang="en-US" sz="2000" dirty="0">
                <a:latin typeface="Corbel" panose="020B0503020204020204" pitchFamily="34" charset="0"/>
              </a:rPr>
              <a:t>, by  Daniel </a:t>
            </a:r>
            <a:r>
              <a:rPr lang="en-US" sz="2000" dirty="0" err="1">
                <a:latin typeface="Corbel" panose="020B0503020204020204" pitchFamily="34" charset="0"/>
              </a:rPr>
              <a:t>Jurafsky</a:t>
            </a:r>
            <a:r>
              <a:rPr lang="en-US" sz="2000" dirty="0">
                <a:latin typeface="Corbel" panose="020B0503020204020204" pitchFamily="34" charset="0"/>
              </a:rPr>
              <a:t> &amp; James H. Martin</a:t>
            </a:r>
          </a:p>
          <a:p>
            <a:r>
              <a:rPr lang="en-US">
                <a:latin typeface="Corbel" panose="020B0503020204020204" pitchFamily="34" charset="0"/>
              </a:rPr>
              <a:t>Consider </a:t>
            </a:r>
            <a:r>
              <a:rPr lang="en-US" dirty="0">
                <a:latin typeface="Corbel" panose="020B0503020204020204" pitchFamily="34" charset="0"/>
              </a:rPr>
              <a:t>the </a:t>
            </a:r>
            <a:r>
              <a:rPr lang="en-US" dirty="0">
                <a:latin typeface="Corbel" panose="020B0503020204020204" pitchFamily="34" charset="0"/>
                <a:hlinkClick r:id="rId3"/>
              </a:rPr>
              <a:t>HAL-9000</a:t>
            </a:r>
            <a:r>
              <a:rPr lang="en-US" dirty="0">
                <a:latin typeface="Corbel" panose="020B0503020204020204" pitchFamily="34" charset="0"/>
              </a:rPr>
              <a:t> computer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HAL is an artificial agent capable of such advanced language processing behavior as speaking and understanding English, and at a crucial moment in the plot, even reading lips</a:t>
            </a:r>
          </a:p>
          <a:p>
            <a:r>
              <a:rPr lang="en-US" dirty="0">
                <a:latin typeface="Corbel" panose="020B0503020204020204" pitchFamily="34" charset="0"/>
              </a:rPr>
              <a:t>The language-related parts of HAL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Speech recognition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Natural </a:t>
            </a:r>
            <a:r>
              <a:rPr lang="en-US">
                <a:latin typeface="Corbel" panose="020B0503020204020204" pitchFamily="34" charset="0"/>
              </a:rPr>
              <a:t>language understanding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Natural language generation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Speech synthesis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Information retrieval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Information extraction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Inference </a:t>
            </a: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0310"/>
            <a:ext cx="8229600" cy="114300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HAL-9000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081" y="1738803"/>
            <a:ext cx="5519855" cy="4744298"/>
          </a:xfrm>
        </p:spPr>
        <p:txBody>
          <a:bodyPr>
            <a:normAutofit fontScale="62500" lnSpcReduction="20000"/>
          </a:bodyPr>
          <a:lstStyle/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Foreword 	by Arthur C. Clarke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	The Best-Informed Dream: HAL and the Vision of 2001 </a:t>
            </a:r>
            <a:br>
              <a:rPr lang="en-US" sz="2400" dirty="0"/>
            </a:br>
            <a:r>
              <a:rPr lang="en-US" sz="2400" dirty="0"/>
              <a:t>by David G. Stork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2	 Scientist on the Set: An Interview with Marvin Minsky </a:t>
            </a:r>
            <a:br>
              <a:rPr lang="en-US" sz="2400" dirty="0"/>
            </a:br>
            <a:r>
              <a:rPr lang="en-US" sz="2400" dirty="0"/>
              <a:t>by David G. Stork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3	 Could We Build HAL? Supercomputer Design by David J. </a:t>
            </a:r>
            <a:r>
              <a:rPr lang="en-US" sz="2400" dirty="0" err="1"/>
              <a:t>Kuck</a:t>
            </a:r>
            <a:endParaRPr lang="en-US" sz="2400" dirty="0"/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4	 "Foolproof and Incapable of Error?" Reliable Computing and Fault Tolerance by </a:t>
            </a:r>
            <a:r>
              <a:rPr lang="en-US" sz="2400" dirty="0" err="1"/>
              <a:t>Ravishankar</a:t>
            </a:r>
            <a:r>
              <a:rPr lang="en-US" sz="2400" dirty="0"/>
              <a:t> K. </a:t>
            </a:r>
            <a:r>
              <a:rPr lang="en-US" sz="2400" dirty="0" err="1"/>
              <a:t>Iyer</a:t>
            </a:r>
            <a:endParaRPr lang="en-US" sz="2400" dirty="0"/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5	 "An Enjoyable Game": How HAL Plays Chess </a:t>
            </a:r>
            <a:br>
              <a:rPr lang="en-US" sz="2400" dirty="0"/>
            </a:br>
            <a:r>
              <a:rPr lang="en-US" sz="2400" dirty="0"/>
              <a:t>by Murray S. Campbell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6	 "The Talking Computer": Text to Speech Synthesis </a:t>
            </a:r>
            <a:br>
              <a:rPr lang="en-US" sz="2400" dirty="0"/>
            </a:br>
            <a:r>
              <a:rPr lang="en-US" sz="2400" dirty="0"/>
              <a:t>by Joseph P. Olive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7	 When Will HAL Understand What We Are Saying? Computer Speech Recognition and Understanding by Raymond Kurzweil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8	 "I'm sorry, Dave, I'm afraid I can't do that": How Could HAL Use Language? by Roger C. </a:t>
            </a:r>
            <a:r>
              <a:rPr lang="en-US" sz="2400" dirty="0" err="1"/>
              <a:t>Schank</a:t>
            </a:r>
            <a:endParaRPr lang="en-US" sz="2400" dirty="0"/>
          </a:p>
        </p:txBody>
      </p:sp>
      <p:pic>
        <p:nvPicPr>
          <p:cNvPr id="1026" name="Picture 2" descr="http://www.adrianberry.net/hal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36" y="1738802"/>
            <a:ext cx="3381985" cy="49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3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0310"/>
            <a:ext cx="8229600" cy="114300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HAL-9000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56" y="1738803"/>
            <a:ext cx="5497380" cy="4744298"/>
          </a:xfrm>
        </p:spPr>
        <p:txBody>
          <a:bodyPr>
            <a:normAutofit fontScale="62500" lnSpcReduction="20000"/>
          </a:bodyPr>
          <a:lstStyle/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9	 From 2001 to 2001: Common Sense and the Mind of HAL </a:t>
            </a:r>
            <a:br>
              <a:rPr lang="en-US" sz="2400" dirty="0"/>
            </a:br>
            <a:r>
              <a:rPr lang="en-US" sz="2400" dirty="0"/>
              <a:t>by Douglas B. </a:t>
            </a:r>
            <a:r>
              <a:rPr lang="en-US" sz="2400" dirty="0" err="1"/>
              <a:t>Lenat</a:t>
            </a:r>
            <a:endParaRPr lang="en-US" sz="2400" dirty="0"/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10	 Eyes for Computers: How HAL Could "See" </a:t>
            </a:r>
            <a:br>
              <a:rPr lang="en-US" sz="2400" dirty="0"/>
            </a:br>
            <a:r>
              <a:rPr lang="en-US" sz="2400" dirty="0"/>
              <a:t>by </a:t>
            </a:r>
            <a:r>
              <a:rPr lang="en-US" sz="2400" dirty="0" err="1"/>
              <a:t>Azriel</a:t>
            </a:r>
            <a:r>
              <a:rPr lang="en-US" sz="2400" dirty="0"/>
              <a:t> Rosenfeld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11	 "I could see your lips move": HAL and Speechreading </a:t>
            </a:r>
            <a:br>
              <a:rPr lang="en-US" sz="2400" dirty="0"/>
            </a:br>
            <a:r>
              <a:rPr lang="en-US" sz="2400" dirty="0"/>
              <a:t>by David G. Stork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12	 Living in Space: Working with the Machines of the Future </a:t>
            </a:r>
            <a:br>
              <a:rPr lang="en-US" sz="2400" dirty="0"/>
            </a:br>
            <a:r>
              <a:rPr lang="en-US" sz="2400" dirty="0"/>
              <a:t>by Donald A. Norman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13	 Does HAL Cry Digital Tears? Emotions and Computers </a:t>
            </a:r>
            <a:br>
              <a:rPr lang="en-US" sz="2400" dirty="0"/>
            </a:br>
            <a:r>
              <a:rPr lang="en-US" sz="2400" dirty="0"/>
              <a:t>by Rosalind W. Picard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14	 "That's something I could not allow to happen": HAL and Planning by David E. Wilkins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15	 Computers, Science, and Extraterrestrials: An Interview with Stephen Wolfram by David G. Stork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  <a:buNone/>
              <a:tabLst>
                <a:tab pos="230188" algn="l"/>
              </a:tabLst>
            </a:pPr>
            <a:r>
              <a:rPr lang="en-US" sz="2400" dirty="0"/>
              <a:t>16	 When HAL Kills, Who's to Blame? Computer Ethics </a:t>
            </a:r>
            <a:br>
              <a:rPr lang="en-US" sz="2400" dirty="0"/>
            </a:br>
            <a:r>
              <a:rPr lang="en-US" sz="2400" dirty="0"/>
              <a:t>by Daniel C. Dennett</a:t>
            </a:r>
          </a:p>
        </p:txBody>
      </p:sp>
      <p:pic>
        <p:nvPicPr>
          <p:cNvPr id="1026" name="Picture 2" descr="http://www.adrianberry.net/hal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36" y="1738802"/>
            <a:ext cx="3381985" cy="49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6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DFAB-488E-4B6D-BA5E-25D98E61D6B6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gency FB" panose="020B0503020202020204" pitchFamily="34" charset="0"/>
              </a:rPr>
              <a:t>Data Processing vs. Language Processing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Corbel" panose="020B0503020204020204" pitchFamily="34" charset="0"/>
              </a:rPr>
              <a:t>By NLP, we have in mind those computational techniques that process spoken and written human language, </a:t>
            </a:r>
            <a:r>
              <a:rPr lang="en-US" altLang="zh-TW" i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as language</a:t>
            </a:r>
            <a:r>
              <a:rPr lang="en-US" altLang="zh-TW" dirty="0">
                <a:latin typeface="Corbel" panose="020B0503020204020204" pitchFamily="34" charset="0"/>
              </a:rPr>
              <a:t>.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What distinguishes these language processing applications from other data processing systems is their use of </a:t>
            </a:r>
            <a:r>
              <a:rPr lang="en-US" altLang="zh-TW" i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knowledge of language</a:t>
            </a:r>
            <a:r>
              <a:rPr lang="en-US" altLang="zh-TW" dirty="0">
                <a:latin typeface="Corbel" panose="020B0503020204020204" pitchFamily="34" charset="0"/>
              </a:rPr>
              <a:t>. 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Computer programs: </a:t>
            </a:r>
          </a:p>
          <a:p>
            <a:pPr lvl="1"/>
            <a:r>
              <a:rPr lang="en-US" altLang="zh-TW" dirty="0">
                <a:latin typeface="Corbel" panose="020B0503020204020204" pitchFamily="34" charset="0"/>
              </a:rPr>
              <a:t>When a program measures data by counting bytes or lines of text, it is an ordinary data processing application. </a:t>
            </a:r>
          </a:p>
          <a:p>
            <a:pPr lvl="1"/>
            <a:r>
              <a:rPr lang="en-US" altLang="zh-TW" dirty="0">
                <a:latin typeface="Corbel" panose="020B0503020204020204" pitchFamily="34" charset="0"/>
              </a:rPr>
              <a:t>However, when it is used to count the words in a file it requires </a:t>
            </a:r>
            <a:r>
              <a:rPr lang="en-US" altLang="zh-TW" i="1" dirty="0">
                <a:solidFill>
                  <a:srgbClr val="0070C0"/>
                </a:solidFill>
                <a:latin typeface="Corbel" panose="020B0503020204020204" pitchFamily="34" charset="0"/>
              </a:rPr>
              <a:t>knowledge about what it means to be a word</a:t>
            </a:r>
            <a:r>
              <a:rPr lang="en-US" altLang="zh-TW" dirty="0">
                <a:latin typeface="Corbel" panose="020B0503020204020204" pitchFamily="34" charset="0"/>
              </a:rPr>
              <a:t>, and thus becomes a language processing system.</a:t>
            </a:r>
          </a:p>
          <a:p>
            <a:r>
              <a:rPr lang="en-US" altLang="zh-TW" dirty="0">
                <a:latin typeface="Corbel" panose="020B0503020204020204" pitchFamily="34" charset="0"/>
              </a:rPr>
              <a:t>Example: Python Ghost-writer</a:t>
            </a:r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BE18-75E0-48C5-80CD-9BF7CF75BE6B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gency FB" panose="020B0503020202020204" pitchFamily="34" charset="0"/>
              </a:rPr>
              <a:t>Knowledge in Speech and Language Processing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Corbel" panose="020B0503020204020204" pitchFamily="34" charset="0"/>
              </a:rPr>
              <a:t>Both the tasks of being capable of analyzing an incoming audio signal and recovering the exact sequence of words and generating its response require knowledge about 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phonetics and phonology</a:t>
            </a:r>
            <a:r>
              <a:rPr lang="en-US" altLang="zh-TW" dirty="0">
                <a:latin typeface="Corbel" panose="020B0503020204020204" pitchFamily="34" charset="0"/>
              </a:rPr>
              <a:t>, which can help model how words are pronounced in colloquial speech.</a:t>
            </a:r>
          </a:p>
          <a:p>
            <a:endParaRPr lang="en-US" altLang="zh-TW" dirty="0">
              <a:latin typeface="Corbel" panose="020B0503020204020204" pitchFamily="34" charset="0"/>
            </a:endParaRPr>
          </a:p>
          <a:p>
            <a:r>
              <a:rPr lang="en-US" altLang="zh-TW" dirty="0">
                <a:latin typeface="Corbel" panose="020B0503020204020204" pitchFamily="34" charset="0"/>
              </a:rPr>
              <a:t>Producing and recognizing the variations of individual words (e.g., recognizing that </a:t>
            </a:r>
            <a:r>
              <a:rPr lang="en-US" altLang="zh-TW" i="1" dirty="0">
                <a:latin typeface="Corbel" panose="020B0503020204020204" pitchFamily="34" charset="0"/>
              </a:rPr>
              <a:t>doors </a:t>
            </a:r>
            <a:r>
              <a:rPr lang="en-US" altLang="zh-TW" dirty="0">
                <a:latin typeface="Corbel" panose="020B0503020204020204" pitchFamily="34" charset="0"/>
              </a:rPr>
              <a:t>is plural) requires knowledge about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morphology</a:t>
            </a:r>
            <a:r>
              <a:rPr lang="en-US" altLang="zh-TW" dirty="0">
                <a:latin typeface="Corbel" panose="020B0503020204020204" pitchFamily="34" charset="0"/>
              </a:rPr>
              <a:t>, which captures information about the shape and behavior of words in context.</a:t>
            </a:r>
          </a:p>
          <a:p>
            <a:endParaRPr lang="zh-TW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Knowledge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18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200" b="1" dirty="0">
                <a:latin typeface="Corbel" panose="020B0503020204020204" pitchFamily="34" charset="0"/>
              </a:rPr>
              <a:t>Syntax:</a:t>
            </a:r>
            <a:r>
              <a:rPr lang="en-US" altLang="zh-TW" sz="2200" dirty="0">
                <a:latin typeface="Corbel" panose="020B0503020204020204" pitchFamily="34" charset="0"/>
              </a:rPr>
              <a:t> the knowledge needed to order and group words together</a:t>
            </a:r>
            <a:r>
              <a:rPr lang="en-US" sz="2200" dirty="0">
                <a:latin typeface="Corbel" panose="020B0503020204020204" pitchFamily="34" charset="0"/>
              </a:rPr>
              <a:t>.</a:t>
            </a:r>
          </a:p>
          <a:p>
            <a:pPr lvl="1"/>
            <a:r>
              <a:rPr lang="en-US" altLang="zh-TW" i="1" dirty="0">
                <a:latin typeface="Corbel" panose="020B0503020204020204" pitchFamily="34" charset="0"/>
              </a:rPr>
              <a:t>HAL, the pod bay door is open.</a:t>
            </a:r>
          </a:p>
          <a:p>
            <a:pPr lvl="1"/>
            <a:r>
              <a:rPr lang="en-US" altLang="zh-TW" i="1" dirty="0">
                <a:latin typeface="Corbel" panose="020B0503020204020204" pitchFamily="34" charset="0"/>
              </a:rPr>
              <a:t>HAL, is the pod bay door open?</a:t>
            </a:r>
          </a:p>
          <a:p>
            <a:pPr lvl="1"/>
            <a:endParaRPr lang="zh-TW" altLang="en-US" sz="800" i="1" dirty="0">
              <a:latin typeface="Corbel" panose="020B0503020204020204" pitchFamily="34" charset="0"/>
            </a:endParaRPr>
          </a:p>
          <a:p>
            <a:pPr lvl="1"/>
            <a:r>
              <a:rPr lang="en-US" altLang="zh-TW" i="1" dirty="0">
                <a:latin typeface="Corbel" panose="020B0503020204020204" pitchFamily="34" charset="0"/>
              </a:rPr>
              <a:t>I’m I do, sorry that afraid Dave I’m can’t.</a:t>
            </a:r>
          </a:p>
          <a:p>
            <a:pPr lvl="1"/>
            <a:endParaRPr lang="en-US" altLang="zh-TW" i="1" dirty="0">
              <a:latin typeface="Corbel" panose="020B0503020204020204" pitchFamily="34" charset="0"/>
            </a:endParaRPr>
          </a:p>
          <a:p>
            <a:r>
              <a:rPr lang="en-US" altLang="zh-TW" sz="2200" b="1" dirty="0">
                <a:latin typeface="Corbel" panose="020B0503020204020204" pitchFamily="34" charset="0"/>
              </a:rPr>
              <a:t>Lexical semantics: </a:t>
            </a:r>
            <a:r>
              <a:rPr lang="en-US" altLang="zh-TW" sz="2200" dirty="0">
                <a:latin typeface="Corbel" panose="020B0503020204020204" pitchFamily="34" charset="0"/>
              </a:rPr>
              <a:t>knowledge of the meanings of the component words</a:t>
            </a:r>
          </a:p>
          <a:p>
            <a:r>
              <a:rPr lang="en-US" altLang="zh-TW" sz="2200" b="1" dirty="0">
                <a:latin typeface="Corbel" panose="020B0503020204020204" pitchFamily="34" charset="0"/>
              </a:rPr>
              <a:t>Compositional semantics: </a:t>
            </a:r>
            <a:r>
              <a:rPr lang="en-US" altLang="zh-TW" sz="2200" dirty="0">
                <a:latin typeface="Corbel" panose="020B0503020204020204" pitchFamily="34" charset="0"/>
              </a:rPr>
              <a:t>knowledge of how these components combine to form larger meanings</a:t>
            </a:r>
          </a:p>
          <a:p>
            <a:pPr lvl="1"/>
            <a:r>
              <a:rPr lang="en-US" altLang="zh-TW" sz="1800" dirty="0">
                <a:latin typeface="Corbel" panose="020B0503020204020204" pitchFamily="34" charset="0"/>
              </a:rPr>
              <a:t>To know that Dave’s command is actually about opening the pod bay door, rather than an inquiry about the day’s lunch menu.</a:t>
            </a:r>
            <a:endParaRPr lang="zh-TW" altLang="en-US" sz="1800" dirty="0">
              <a:latin typeface="Corbel" panose="020B0503020204020204" pitchFamily="34" charset="0"/>
            </a:endParaRPr>
          </a:p>
          <a:p>
            <a:r>
              <a:rPr lang="en-US" altLang="zh-TW" sz="2200" b="1" dirty="0">
                <a:latin typeface="Corbel" panose="020B0503020204020204" pitchFamily="34" charset="0"/>
              </a:rPr>
              <a:t>Pragmatics: </a:t>
            </a:r>
            <a:r>
              <a:rPr lang="en-US" altLang="zh-TW" sz="2200" dirty="0">
                <a:latin typeface="Corbel" panose="020B0503020204020204" pitchFamily="34" charset="0"/>
              </a:rPr>
              <a:t>the appropriate use of the kind of polite and indirect language</a:t>
            </a:r>
            <a:endParaRPr lang="zh-TW" altLang="en-US" sz="2200" dirty="0">
              <a:latin typeface="Corbel" panose="020B0503020204020204" pitchFamily="34" charset="0"/>
            </a:endParaRPr>
          </a:p>
        </p:txBody>
      </p:sp>
      <p:pic>
        <p:nvPicPr>
          <p:cNvPr id="4" name="imsor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2900" y="6635750"/>
            <a:ext cx="1651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NLP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5A1F-669B-498E-A4D1-E60AA7993AB8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gency FB" panose="020B0503020202020204" pitchFamily="34" charset="0"/>
              </a:rPr>
              <a:t>Linguistic Categories</a:t>
            </a:r>
            <a:endParaRPr lang="zh-TW" altLang="en-US" dirty="0">
              <a:latin typeface="Agency FB" panose="020B0503020202020204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sz="2800" dirty="0">
                <a:latin typeface="Corbel" panose="020B0503020204020204" pitchFamily="34" charset="0"/>
              </a:rPr>
              <a:t>Phonetics </a:t>
            </a:r>
            <a:r>
              <a:rPr lang="en-US" altLang="zh-TW" sz="2800">
                <a:latin typeface="Corbel" panose="020B0503020204020204" pitchFamily="34" charset="0"/>
              </a:rPr>
              <a:t>and Phonology—The </a:t>
            </a:r>
            <a:r>
              <a:rPr lang="en-US" altLang="zh-TW" sz="2800" dirty="0">
                <a:latin typeface="Corbel" panose="020B0503020204020204" pitchFamily="34" charset="0"/>
              </a:rPr>
              <a:t>study of linguistic sounds</a:t>
            </a:r>
          </a:p>
          <a:p>
            <a:pPr>
              <a:spcBef>
                <a:spcPts val="1800"/>
              </a:spcBef>
            </a:pPr>
            <a:r>
              <a:rPr lang="en-US" altLang="zh-TW" sz="2800">
                <a:latin typeface="Corbel" panose="020B0503020204020204" pitchFamily="34" charset="0"/>
              </a:rPr>
              <a:t>Morphology &amp; Lexicon—</a:t>
            </a:r>
            <a:r>
              <a:rPr lang="en-US" altLang="zh-TW" sz="2800" dirty="0">
                <a:latin typeface="Corbel" panose="020B0503020204020204" pitchFamily="34" charset="0"/>
              </a:rPr>
              <a:t>The study </a:t>
            </a:r>
            <a:r>
              <a:rPr lang="en-US" altLang="zh-TW" sz="2800">
                <a:latin typeface="Corbel" panose="020B0503020204020204" pitchFamily="34" charset="0"/>
              </a:rPr>
              <a:t>of meaningful </a:t>
            </a:r>
            <a:r>
              <a:rPr lang="en-US" altLang="zh-TW" sz="2800" dirty="0">
                <a:latin typeface="Corbel" panose="020B0503020204020204" pitchFamily="34" charset="0"/>
              </a:rPr>
              <a:t>components of words</a:t>
            </a:r>
          </a:p>
          <a:p>
            <a:pPr>
              <a:spcBef>
                <a:spcPts val="1800"/>
              </a:spcBef>
            </a:pPr>
            <a:r>
              <a:rPr lang="en-US" altLang="zh-TW" sz="2800">
                <a:latin typeface="Corbel" panose="020B0503020204020204" pitchFamily="34" charset="0"/>
              </a:rPr>
              <a:t>Syntax &amp; Parsing—</a:t>
            </a:r>
            <a:r>
              <a:rPr lang="en-US" altLang="zh-TW" sz="2800" dirty="0">
                <a:latin typeface="Corbel" panose="020B0503020204020204" pitchFamily="34" charset="0"/>
              </a:rPr>
              <a:t>The study </a:t>
            </a:r>
            <a:r>
              <a:rPr lang="en-US" altLang="zh-TW" sz="2800">
                <a:latin typeface="Corbel" panose="020B0503020204020204" pitchFamily="34" charset="0"/>
              </a:rPr>
              <a:t>of structural </a:t>
            </a:r>
            <a:r>
              <a:rPr lang="en-US" altLang="zh-TW" sz="2800" dirty="0">
                <a:latin typeface="Corbel" panose="020B0503020204020204" pitchFamily="34" charset="0"/>
              </a:rPr>
              <a:t>relationships between words</a:t>
            </a:r>
          </a:p>
          <a:p>
            <a:pPr>
              <a:spcBef>
                <a:spcPts val="1800"/>
              </a:spcBef>
            </a:pPr>
            <a:r>
              <a:rPr lang="en-US" altLang="zh-TW" sz="2800">
                <a:latin typeface="Corbel" panose="020B0503020204020204" pitchFamily="34" charset="0"/>
              </a:rPr>
              <a:t>Semantics—The </a:t>
            </a:r>
            <a:r>
              <a:rPr lang="en-US" altLang="zh-TW" sz="2800" dirty="0">
                <a:latin typeface="Corbel" panose="020B0503020204020204" pitchFamily="34" charset="0"/>
              </a:rPr>
              <a:t>study of meaning</a:t>
            </a:r>
          </a:p>
          <a:p>
            <a:pPr>
              <a:spcBef>
                <a:spcPts val="1800"/>
              </a:spcBef>
            </a:pPr>
            <a:r>
              <a:rPr lang="en-US" altLang="zh-TW" sz="2800">
                <a:latin typeface="Corbel" panose="020B0503020204020204" pitchFamily="34" charset="0"/>
              </a:rPr>
              <a:t>Pragmatics—The </a:t>
            </a:r>
            <a:r>
              <a:rPr lang="en-US" altLang="zh-TW" sz="2800" dirty="0">
                <a:latin typeface="Corbel" panose="020B0503020204020204" pitchFamily="34" charset="0"/>
              </a:rPr>
              <a:t>study of how language is used to accomplish goals</a:t>
            </a:r>
          </a:p>
          <a:p>
            <a:pPr>
              <a:spcBef>
                <a:spcPts val="1800"/>
              </a:spcBef>
            </a:pPr>
            <a:r>
              <a:rPr lang="en-US" altLang="zh-TW" sz="2800" dirty="0">
                <a:latin typeface="Corbel" panose="020B0503020204020204" pitchFamily="34" charset="0"/>
              </a:rPr>
              <a:t>Discourse—The study of linguistic units larger than a single utterance</a:t>
            </a:r>
            <a:endParaRPr lang="zh-TW" alt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5750</TotalTime>
  <Words>1716</Words>
  <Application>Microsoft Office PowerPoint</Application>
  <PresentationFormat>Widescreen</PresentationFormat>
  <Paragraphs>244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Aparajita</vt:lpstr>
      <vt:lpstr>Times New Roman</vt:lpstr>
      <vt:lpstr>Algerian</vt:lpstr>
      <vt:lpstr>Corbel</vt:lpstr>
      <vt:lpstr>Agency FB</vt:lpstr>
      <vt:lpstr>Lucida Sans</vt:lpstr>
      <vt:lpstr>Times</vt:lpstr>
      <vt:lpstr>Zapf Dingbats</vt:lpstr>
      <vt:lpstr>Wingdings</vt:lpstr>
      <vt:lpstr>Symbol</vt:lpstr>
      <vt:lpstr>Calibri</vt:lpstr>
      <vt:lpstr>Arial</vt:lpstr>
      <vt:lpstr>Calibri Light</vt:lpstr>
      <vt:lpstr>Clarity</vt:lpstr>
      <vt:lpstr>Office Theme</vt:lpstr>
      <vt:lpstr>2_Default Design</vt:lpstr>
      <vt:lpstr>Default Design</vt:lpstr>
      <vt:lpstr>1_Default Design</vt:lpstr>
      <vt:lpstr>NLP-jurafsky</vt:lpstr>
      <vt:lpstr>Natural Language Processing</vt:lpstr>
      <vt:lpstr>ALERTS</vt:lpstr>
      <vt:lpstr>Introduction to NLP</vt:lpstr>
      <vt:lpstr>HAL-9000</vt:lpstr>
      <vt:lpstr>HAL-9000</vt:lpstr>
      <vt:lpstr>Data Processing vs. Language Processing</vt:lpstr>
      <vt:lpstr>Knowledge in Speech and Language Processing</vt:lpstr>
      <vt:lpstr>Knowledge Problems</vt:lpstr>
      <vt:lpstr>Linguistic Categories</vt:lpstr>
      <vt:lpstr>Ambiguity</vt:lpstr>
      <vt:lpstr>Ambiguity makes NLP hard: “Crash blossoms”</vt:lpstr>
      <vt:lpstr>Why else is natural language understanding difficult?</vt:lpstr>
      <vt:lpstr>Making progress on this problem…</vt:lpstr>
      <vt:lpstr>Approaches</vt:lpstr>
      <vt:lpstr>PowerPoint Presentation</vt:lpstr>
      <vt:lpstr>Systemic Grammar</vt:lpstr>
      <vt:lpstr>PowerPoint Presentation</vt:lpstr>
      <vt:lpstr>The concept of dialect</vt:lpstr>
      <vt:lpstr>The concept of register</vt:lpstr>
      <vt:lpstr>Language Technology</vt:lpstr>
      <vt:lpstr>Stanford's class on NLP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101</cp:revision>
  <dcterms:created xsi:type="dcterms:W3CDTF">2013-10-29T15:52:47Z</dcterms:created>
  <dcterms:modified xsi:type="dcterms:W3CDTF">2024-10-23T03:26:01Z</dcterms:modified>
</cp:coreProperties>
</file>